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7"/>
  </p:notesMasterIdLst>
  <p:sldIdLst>
    <p:sldId id="256" r:id="rId2"/>
    <p:sldId id="257" r:id="rId3"/>
    <p:sldId id="258" r:id="rId4"/>
    <p:sldId id="259" r:id="rId5"/>
    <p:sldId id="260" r:id="rId6"/>
    <p:sldId id="261" r:id="rId7"/>
    <p:sldId id="262" r:id="rId8"/>
    <p:sldId id="298" r:id="rId9"/>
    <p:sldId id="263" r:id="rId10"/>
    <p:sldId id="299" r:id="rId11"/>
    <p:sldId id="264" r:id="rId12"/>
    <p:sldId id="300" r:id="rId13"/>
    <p:sldId id="265" r:id="rId14"/>
    <p:sldId id="301" r:id="rId15"/>
    <p:sldId id="266" r:id="rId16"/>
    <p:sldId id="302" r:id="rId17"/>
    <p:sldId id="267" r:id="rId18"/>
    <p:sldId id="303" r:id="rId19"/>
    <p:sldId id="268" r:id="rId20"/>
    <p:sldId id="304" r:id="rId21"/>
    <p:sldId id="269" r:id="rId22"/>
    <p:sldId id="305" r:id="rId23"/>
    <p:sldId id="270" r:id="rId24"/>
    <p:sldId id="306" r:id="rId25"/>
    <p:sldId id="271" r:id="rId26"/>
    <p:sldId id="272" r:id="rId27"/>
    <p:sldId id="273" r:id="rId28"/>
    <p:sldId id="274" r:id="rId29"/>
    <p:sldId id="307" r:id="rId30"/>
    <p:sldId id="275" r:id="rId31"/>
    <p:sldId id="308" r:id="rId32"/>
    <p:sldId id="276" r:id="rId33"/>
    <p:sldId id="309" r:id="rId34"/>
    <p:sldId id="277" r:id="rId35"/>
    <p:sldId id="310" r:id="rId36"/>
    <p:sldId id="278" r:id="rId37"/>
    <p:sldId id="311" r:id="rId38"/>
    <p:sldId id="279" r:id="rId39"/>
    <p:sldId id="312" r:id="rId40"/>
    <p:sldId id="280" r:id="rId41"/>
    <p:sldId id="313" r:id="rId42"/>
    <p:sldId id="281" r:id="rId43"/>
    <p:sldId id="314" r:id="rId44"/>
    <p:sldId id="282" r:id="rId45"/>
    <p:sldId id="315" r:id="rId46"/>
    <p:sldId id="283" r:id="rId47"/>
    <p:sldId id="316" r:id="rId48"/>
    <p:sldId id="284" r:id="rId49"/>
    <p:sldId id="317" r:id="rId50"/>
    <p:sldId id="285" r:id="rId51"/>
    <p:sldId id="318" r:id="rId52"/>
    <p:sldId id="286" r:id="rId53"/>
    <p:sldId id="319" r:id="rId54"/>
    <p:sldId id="287" r:id="rId55"/>
    <p:sldId id="320" r:id="rId56"/>
    <p:sldId id="288" r:id="rId57"/>
    <p:sldId id="321" r:id="rId58"/>
    <p:sldId id="289" r:id="rId59"/>
    <p:sldId id="322" r:id="rId60"/>
    <p:sldId id="290" r:id="rId61"/>
    <p:sldId id="323" r:id="rId62"/>
    <p:sldId id="291" r:id="rId63"/>
    <p:sldId id="324" r:id="rId64"/>
    <p:sldId id="292" r:id="rId65"/>
    <p:sldId id="325" r:id="rId66"/>
    <p:sldId id="293" r:id="rId67"/>
    <p:sldId id="326" r:id="rId68"/>
    <p:sldId id="294" r:id="rId69"/>
    <p:sldId id="327" r:id="rId70"/>
    <p:sldId id="295" r:id="rId71"/>
    <p:sldId id="328" r:id="rId72"/>
    <p:sldId id="296" r:id="rId73"/>
    <p:sldId id="329" r:id="rId74"/>
    <p:sldId id="297" r:id="rId75"/>
    <p:sldId id="330" r:id="rId76"/>
  </p:sldIdLst>
  <p:sldSz cx="9144000" cy="5143500" type="screen16x9"/>
  <p:notesSz cx="6858000" cy="9144000"/>
  <p:embeddedFontLst>
    <p:embeddedFont>
      <p:font typeface="Comic Sans MS" panose="030F0702030302020204" pitchFamily="66" charset="0"/>
      <p:regular r:id="rId78"/>
      <p:bold r:id="rId79"/>
      <p:italic r:id="rId80"/>
      <p:boldItalic r:id="rId81"/>
    </p:embeddedFont>
    <p:embeddedFont>
      <p:font typeface="Impact" panose="020B0806030902050204" pitchFamily="34" charset="0"/>
      <p:regular r:id="rId82"/>
    </p:embeddedFont>
    <p:embeddedFont>
      <p:font typeface="PT Sans Narrow" panose="020B0604020202020204" charset="0"/>
      <p:regular r:id="rId83"/>
      <p:bold r:id="rId84"/>
    </p:embeddedFont>
    <p:embeddedFont>
      <p:font typeface="Open Sans" panose="020B060402020202020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81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f9ba0016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f9ba0016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 info about my background/experience</a:t>
            </a:r>
            <a:endParaRPr/>
          </a:p>
          <a:p>
            <a:pPr marL="0" lvl="0" indent="0" algn="l" rtl="0">
              <a:spcBef>
                <a:spcPts val="0"/>
              </a:spcBef>
              <a:spcAft>
                <a:spcPts val="0"/>
              </a:spcAft>
              <a:buNone/>
            </a:pPr>
            <a:r>
              <a:rPr lang="en"/>
              <a:t>Lead SAP school counselor- serve elementary schools</a:t>
            </a:r>
            <a:endParaRPr/>
          </a:p>
          <a:p>
            <a:pPr marL="0" lvl="0" indent="0" algn="l" rtl="0">
              <a:spcBef>
                <a:spcPts val="0"/>
              </a:spcBef>
              <a:spcAft>
                <a:spcPts val="0"/>
              </a:spcAft>
              <a:buNone/>
            </a:pPr>
            <a:r>
              <a:rPr lang="en"/>
              <a:t>Ventura Native, J.Serra, Balboa, Buena</a:t>
            </a:r>
            <a:endParaRPr/>
          </a:p>
          <a:p>
            <a:pPr marL="0" lvl="0" indent="0" algn="l" rtl="0">
              <a:spcBef>
                <a:spcPts val="0"/>
              </a:spcBef>
              <a:spcAft>
                <a:spcPts val="0"/>
              </a:spcAft>
              <a:buNone/>
            </a:pPr>
            <a:r>
              <a:rPr lang="en"/>
              <a:t>UCSB undergrad</a:t>
            </a:r>
            <a:endParaRPr/>
          </a:p>
          <a:p>
            <a:pPr marL="0" lvl="0" indent="0" algn="l" rtl="0">
              <a:spcBef>
                <a:spcPts val="0"/>
              </a:spcBef>
              <a:spcAft>
                <a:spcPts val="0"/>
              </a:spcAft>
              <a:buNone/>
            </a:pPr>
            <a:r>
              <a:rPr lang="en"/>
              <a:t>MAT with ABA emphasis, PPS credential school counseling  </a:t>
            </a:r>
            <a:endParaRPr/>
          </a:p>
          <a:p>
            <a:pPr marL="0" lvl="0" indent="0" algn="l" rtl="0">
              <a:spcBef>
                <a:spcPts val="0"/>
              </a:spcBef>
              <a:spcAft>
                <a:spcPts val="0"/>
              </a:spcAft>
              <a:buNone/>
            </a:pPr>
            <a:r>
              <a:rPr lang="en"/>
              <a:t>Worked in education for the past 10 years, including behavioral therapy experience, paraeducator in special day class experience, substitute teaching and school counseling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f9f6c15e9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f9f6c15e9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676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9f6c15e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f9f6c15e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f9f6c15e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f9f6c15e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19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9f6c15e9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f9f6c15e9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9f6c15e9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9f6c15e9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699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9f6c15e9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f9f6c15e9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9f6c15e9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9f6c15e9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9214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f9f6c15e9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f9f6c15e9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9f6c15e9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f9f6c15e9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914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f74032792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f74032792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fc8b4f24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fc8b4f24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 info about my background/experience</a:t>
            </a:r>
            <a:endParaRPr/>
          </a:p>
          <a:p>
            <a:pPr marL="0" lvl="0" indent="0" algn="l" rtl="0">
              <a:spcBef>
                <a:spcPts val="0"/>
              </a:spcBef>
              <a:spcAft>
                <a:spcPts val="0"/>
              </a:spcAft>
              <a:buNone/>
            </a:pPr>
            <a:r>
              <a:rPr lang="en"/>
              <a:t>Lead SAP school counselor- serve elementary schools</a:t>
            </a:r>
            <a:endParaRPr/>
          </a:p>
          <a:p>
            <a:pPr marL="0" lvl="0" indent="0" algn="l" rtl="0">
              <a:spcBef>
                <a:spcPts val="0"/>
              </a:spcBef>
              <a:spcAft>
                <a:spcPts val="0"/>
              </a:spcAft>
              <a:buNone/>
            </a:pPr>
            <a:r>
              <a:rPr lang="en"/>
              <a:t>Ventura Native, J.Serra, Balboa, Buena</a:t>
            </a:r>
            <a:endParaRPr/>
          </a:p>
          <a:p>
            <a:pPr marL="0" lvl="0" indent="0" algn="l" rtl="0">
              <a:spcBef>
                <a:spcPts val="0"/>
              </a:spcBef>
              <a:spcAft>
                <a:spcPts val="0"/>
              </a:spcAft>
              <a:buNone/>
            </a:pPr>
            <a:r>
              <a:rPr lang="en"/>
              <a:t>UCSB undergrad</a:t>
            </a:r>
            <a:endParaRPr/>
          </a:p>
          <a:p>
            <a:pPr marL="0" lvl="0" indent="0" algn="l" rtl="0">
              <a:spcBef>
                <a:spcPts val="0"/>
              </a:spcBef>
              <a:spcAft>
                <a:spcPts val="0"/>
              </a:spcAft>
              <a:buNone/>
            </a:pPr>
            <a:r>
              <a:rPr lang="en"/>
              <a:t>MAT with ABA emphasis, PPS credential school counseling  </a:t>
            </a:r>
            <a:endParaRPr/>
          </a:p>
          <a:p>
            <a:pPr marL="0" lvl="0" indent="0" algn="l" rtl="0">
              <a:spcBef>
                <a:spcPts val="0"/>
              </a:spcBef>
              <a:spcAft>
                <a:spcPts val="0"/>
              </a:spcAft>
              <a:buNone/>
            </a:pPr>
            <a:r>
              <a:rPr lang="en"/>
              <a:t>Worked in education for the past 10 years, including behavioral therapy experience, paraeducator in special day class experience, substitute teaching and school counseling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74032792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74032792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467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74032792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74032792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f74032792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f74032792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4392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f9f6c15e92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f9f6c15e92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f9f6c15e92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f9f6c15e92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06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9f6c15e92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9f6c15e92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Cassie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f9f6c15e92_2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f9f6c15e92_2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Cassie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f9f6c15e92_2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f9f6c15e92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f9f6c15e92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f9f6c15e92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f9f6c15e92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f9f6c15e92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716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f9f6c15e92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f9f6c15e92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based and data driven practices in conjunction with creativity and individualized supports</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9f6c15e92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9f6c15e92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f9f6c15e92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f9f6c15e92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7168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f9f6c15e92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f9f6c15e92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f9f6c15e92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f9f6c15e92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122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f9f6c15e92_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f9f6c15e92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5-10 minutes convo</a:t>
            </a:r>
            <a:endParaRPr/>
          </a:p>
          <a:p>
            <a:pPr marL="0" lvl="0" indent="0" algn="l" rtl="0">
              <a:spcBef>
                <a:spcPts val="0"/>
              </a:spcBef>
              <a:spcAft>
                <a:spcPts val="0"/>
              </a:spcAft>
              <a:buNone/>
            </a:pPr>
            <a:r>
              <a:rPr lang="en"/>
              <a:t>jane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f9f6c15e92_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f9f6c15e92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6316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f74032792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f74032792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f74032792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f74032792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8298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f74032792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f74032792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f74032792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f74032792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95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c8b4f24f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fc8b4f24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based and data driven practices in conjunction with creativity and individualized supports</a:t>
            </a: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AutoNum type="alphaLcPeriod"/>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AutoNum type="alphaLcPeriod"/>
            </a:pPr>
            <a:endParaRPr/>
          </a:p>
        </p:txBody>
      </p:sp>
    </p:spTree>
    <p:extLst>
      <p:ext uri="{BB962C8B-B14F-4D97-AF65-F5344CB8AC3E}">
        <p14:creationId xmlns:p14="http://schemas.microsoft.com/office/powerpoint/2010/main" val="2989671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bddc64b8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bddc64b8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bddc64b8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bddc64b8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2668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3e493b9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c3e493b9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c3e493b9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c3e493b9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5727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f04dd05d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f04dd05d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f04dd05d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f04dd05d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77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eb04838e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eb04838e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eb04838e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eb04838e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99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f9f6c15e92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f9f6c15e92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Quarterly newsletter through parent square with information about school counseling</a:t>
            </a:r>
            <a:endParaRPr/>
          </a:p>
          <a:p>
            <a:pPr marL="0" lvl="0" indent="0" algn="l" rtl="0">
              <a:spcBef>
                <a:spcPts val="0"/>
              </a:spcBef>
              <a:spcAft>
                <a:spcPts val="0"/>
              </a:spcAft>
              <a:buNone/>
            </a:pPr>
            <a:r>
              <a:rPr lang="en"/>
              <a:t>Increased staff and available supports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f9f6c15e92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f9f6c15e92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f9f6c15e92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f9f6c15e92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288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bddc64b8f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bddc64b8f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bddc64b8f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bddc64b8f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345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9aac0fb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79aac0fb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9aac0fb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79aac0fb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40795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b0abe46e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b0abe46e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b0abe46e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b0abe46e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8905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9aac0fb7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79aac0fb7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79aac0fb7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79aac0fb7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34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fc8b4f24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fc8b4f24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Quarterly newsletter through parent square with information about school counseling</a:t>
            </a:r>
            <a:endParaRPr/>
          </a:p>
          <a:p>
            <a:pPr marL="0" lvl="0" indent="0" algn="l" rtl="0">
              <a:spcBef>
                <a:spcPts val="0"/>
              </a:spcBef>
              <a:spcAft>
                <a:spcPts val="0"/>
              </a:spcAft>
              <a:buNone/>
            </a:pPr>
            <a:r>
              <a:rPr lang="en"/>
              <a:t>Increased staff and available supports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bddc64b8f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bddc64b8f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ddc64b8f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bddc64b8f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extLst>
      <p:ext uri="{BB962C8B-B14F-4D97-AF65-F5344CB8AC3E}">
        <p14:creationId xmlns:p14="http://schemas.microsoft.com/office/powerpoint/2010/main" val="2087322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a1ba61e8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fa1ba61e8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fa1ba61e8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fa1ba61e8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95188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a1ba61e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fa1ba61e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fa1ba61e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fa1ba61e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669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fa1ba61e8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fa1ba61e8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fa1ba61e8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fa1ba61e8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6707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fa1ba61e8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fa1ba61e8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fa1ba61e8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fa1ba61e8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7644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9f6c15e9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9f6c15e9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Multiple professional developments each school year. </a:t>
            </a:r>
            <a:endParaRPr/>
          </a:p>
          <a:p>
            <a:pPr marL="0" lvl="0" indent="0" algn="l" rtl="0">
              <a:spcBef>
                <a:spcPts val="0"/>
              </a:spcBef>
              <a:spcAft>
                <a:spcPts val="0"/>
              </a:spcAft>
              <a:buNone/>
            </a:pPr>
            <a:r>
              <a:rPr lang="en"/>
              <a:t>Collaboration, development and evaluation of school counseling program.</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a1ba61e8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a1ba61e8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fa1ba61e8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fa1ba61e8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75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fd0d69e01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fd0d69e01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fd0d69e01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fd0d69e01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1773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fd0d69e01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fd0d69e01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fd0d69e01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fd0d69e01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68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f9f6c15e9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f9f6c15e9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063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9f6c15e9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f9f6c15e9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data , data!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presentation/d/130sIOG0Y_vJGcw4g6eYosYfgI6HWnkAPTg-DdlyHXkQ/edit?usp=sharing"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presentation/d/1UjrFb4B-tUAGjmw3aqvOS9dVvDlIxhF8txXCs1RJZrI/edit?usp=sharing"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presentation/d/1uto5NhvqJe_bYugTiPhI2Yj4qWmyt-zw_pl8X3BSSK0/edit?usp=sharing"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drive.google.com/file/d/1qXZ-S-IlycvoxEs1eMD6iS864VCY4hrn/view?usp=sharing"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45.xml.rels><?xml version="1.0" encoding="UTF-8" standalone="yes"?>
<Relationships xmlns="http://schemas.openxmlformats.org/package/2006/relationships"><Relationship Id="rId3" Type="http://schemas.openxmlformats.org/officeDocument/2006/relationships/hyperlink" Target="https://drive.google.com/file/d/1qXZ-S-IlycvoxEs1eMD6iS864VCY4hrn/view?usp=sharing"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mailto:Bobbie.Richards@venturausd.org"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hyperlink" Target="mailto:Matthew.Lazansky@venturausd.org" TargetMode="External"/><Relationship Id="rId4" Type="http://schemas.openxmlformats.org/officeDocument/2006/relationships/hyperlink" Target="mailto:Gregory.Jordan@venturausd.or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Bobbie.Richards@venturausd.org"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hyperlink" Target="mailto:Matthew.Lazansky@venturausd.org" TargetMode="External"/><Relationship Id="rId4" Type="http://schemas.openxmlformats.org/officeDocument/2006/relationships/hyperlink" Target="mailto:Gregory.Jordan@venturausd.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mailto:Dominic.Aguirre@venturausd.org" TargetMode="External"/><Relationship Id="rId7"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hyperlink" Target="mailto:Anita.VasquezMendoza@venturausd.org" TargetMode="External"/><Relationship Id="rId5" Type="http://schemas.openxmlformats.org/officeDocument/2006/relationships/hyperlink" Target="mailto:Cassandra.Hopkins@venturausd.org" TargetMode="External"/><Relationship Id="rId4" Type="http://schemas.openxmlformats.org/officeDocument/2006/relationships/hyperlink" Target="mailto:Veronica.Fowler@venturausd.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Dominic.Aguirre@venturausd.org" TargetMode="External"/><Relationship Id="rId7"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hyperlink" Target="mailto:Anita.VasquezMendoza@venturausd.org" TargetMode="External"/><Relationship Id="rId5" Type="http://schemas.openxmlformats.org/officeDocument/2006/relationships/hyperlink" Target="mailto:Cassandra.Hopkins@venturausd.org" TargetMode="External"/><Relationship Id="rId4" Type="http://schemas.openxmlformats.org/officeDocument/2006/relationships/hyperlink" Target="mailto:Veronica.Fowler@venturausd.or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rive.google.com/file/d/1dI-NjS7GInnbaBqBSPJgj2CDeQ7dyBDA/view?usp=sharing" TargetMode="External"/><Relationship Id="rId7"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s://www.venturausd.org/Portals/0/Educational%20Services/Student%20Support%20Services/SAP/Forms/Final%20SAP%20Referral%20Form%20v_5_21.pdf" TargetMode="External"/><Relationship Id="rId5" Type="http://schemas.openxmlformats.org/officeDocument/2006/relationships/hyperlink" Target="https://drive.google.com/file/d/1qXZ-S-IlycvoxEs1eMD6iS864VCY4hrn/view?usp=sharing" TargetMode="External"/><Relationship Id="rId4" Type="http://schemas.openxmlformats.org/officeDocument/2006/relationships/hyperlink" Target="https://drive.google.com/file/d/1TWAVr63TT_9t_KNme70qG5lIWNabArb3/view?usp=sharin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rive.google.com/file/d/1dI-NjS7GInnbaBqBSPJgj2CDeQ7dyBDA/view?usp=sharing" TargetMode="External"/><Relationship Id="rId7"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hyperlink" Target="https://www.venturausd.org/Portals/0/Educational%20Services/Student%20Support%20Services/SAP/Forms/Final%20SAP%20Referral%20Form%20v_5_21.pdf" TargetMode="External"/><Relationship Id="rId5" Type="http://schemas.openxmlformats.org/officeDocument/2006/relationships/hyperlink" Target="https://drive.google.com/file/d/1qXZ-S-IlycvoxEs1eMD6iS864VCY4hrn/view?usp=sharing" TargetMode="External"/><Relationship Id="rId4" Type="http://schemas.openxmlformats.org/officeDocument/2006/relationships/hyperlink" Target="https://drive.google.com/file/d/1TWAVr63TT_9t_KNme70qG5lIWNabArb3/view?usp=sharin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mailto:nadia.herrera@venturausd.org"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mailto:nadia.herrera@venturausd.org"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mailto:SAP@venturausd.org"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hyperlink" Target="mailto:SAP@venturausd.org"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7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hyperlink" Target="mailto:Cassandra.Hopkins@venturuausd.org"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75.xml.rels><?xml version="1.0" encoding="UTF-8" standalone="yes"?>
<Relationships xmlns="http://schemas.openxmlformats.org/package/2006/relationships"><Relationship Id="rId3" Type="http://schemas.openxmlformats.org/officeDocument/2006/relationships/hyperlink" Target="mailto:Cassandra.Hopkins@venturuausd.org"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311700" y="1931600"/>
            <a:ext cx="8520600" cy="86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300"/>
              <a:t>Ventura Unified School District</a:t>
            </a:r>
            <a:endParaRPr sz="4300"/>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School Counseling</a:t>
            </a:r>
            <a:endParaRPr/>
          </a:p>
        </p:txBody>
      </p:sp>
      <p:pic>
        <p:nvPicPr>
          <p:cNvPr id="68" name="Google Shape;68;p13"/>
          <p:cNvPicPr preferRelativeResize="0"/>
          <p:nvPr/>
        </p:nvPicPr>
        <p:blipFill>
          <a:blip r:embed="rId3">
            <a:alphaModFix/>
          </a:blip>
          <a:stretch>
            <a:fillRect/>
          </a:stretch>
        </p:blipFill>
        <p:spPr>
          <a:xfrm>
            <a:off x="3580699" y="445675"/>
            <a:ext cx="2477625" cy="124907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Utilización de datos</a:t>
            </a:r>
            <a:r>
              <a:rPr lang="en" b="1"/>
              <a:t> </a:t>
            </a:r>
            <a:endParaRPr b="1"/>
          </a:p>
        </p:txBody>
      </p:sp>
      <p:sp>
        <p:nvSpPr>
          <p:cNvPr id="104" name="Google Shape;104;p1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sz="1500"/>
              <a:t>Recopilamos 3 tipos de datos para desarrollar y evaluar nuestro programa de consejería escolar.</a:t>
            </a:r>
            <a:endParaRPr sz="1500"/>
          </a:p>
          <a:p>
            <a:pPr marL="0" lvl="0" indent="0" algn="ctr" rtl="0">
              <a:spcBef>
                <a:spcPts val="1200"/>
              </a:spcBef>
              <a:spcAft>
                <a:spcPts val="0"/>
              </a:spcAft>
              <a:buNone/>
            </a:pPr>
            <a:r>
              <a:rPr lang="en" b="1" u="sng"/>
              <a:t>Procesar datos</a:t>
            </a:r>
            <a:endParaRPr b="1" u="sng"/>
          </a:p>
          <a:p>
            <a:pPr marL="457200" lvl="0" indent="0" algn="ctr" rtl="0">
              <a:spcBef>
                <a:spcPts val="1200"/>
              </a:spcBef>
              <a:spcAft>
                <a:spcPts val="0"/>
              </a:spcAft>
              <a:buNone/>
            </a:pPr>
            <a:r>
              <a:rPr lang="en" sz="1200"/>
              <a:t>-Los datos de quién, qué, cuándo y cuánto tiempo (qué lecciones en qué clases)</a:t>
            </a:r>
            <a:endParaRPr sz="1200"/>
          </a:p>
          <a:p>
            <a:pPr marL="0" lvl="0" indent="0" algn="ctr" rtl="0">
              <a:spcBef>
                <a:spcPts val="1200"/>
              </a:spcBef>
              <a:spcAft>
                <a:spcPts val="0"/>
              </a:spcAft>
              <a:buNone/>
            </a:pPr>
            <a:r>
              <a:rPr lang="en" b="1" u="sng"/>
              <a:t>Datos de percepción</a:t>
            </a:r>
            <a:endParaRPr b="1" u="sng"/>
          </a:p>
          <a:p>
            <a:pPr marL="457200" lvl="0" indent="0" algn="ctr" rtl="0">
              <a:spcBef>
                <a:spcPts val="1200"/>
              </a:spcBef>
              <a:spcAft>
                <a:spcPts val="0"/>
              </a:spcAft>
              <a:buNone/>
            </a:pPr>
            <a:r>
              <a:rPr lang="en" sz="1200"/>
              <a:t>-Medir la actitud, el conocimiento y las habilidades de nuestros estudiantes</a:t>
            </a:r>
            <a:endParaRPr sz="1200"/>
          </a:p>
          <a:p>
            <a:pPr marL="0" lvl="0" indent="0" algn="ctr" rtl="0">
              <a:spcBef>
                <a:spcPts val="1200"/>
              </a:spcBef>
              <a:spcAft>
                <a:spcPts val="0"/>
              </a:spcAft>
              <a:buNone/>
            </a:pPr>
            <a:r>
              <a:rPr lang="en" b="1" u="sng"/>
              <a:t>Datos de resultados</a:t>
            </a:r>
            <a:endParaRPr b="1" u="sng"/>
          </a:p>
          <a:p>
            <a:pPr marL="0" lvl="0" indent="0" algn="ctr" rtl="0">
              <a:spcBef>
                <a:spcPts val="1200"/>
              </a:spcBef>
              <a:spcAft>
                <a:spcPts val="0"/>
              </a:spcAft>
              <a:buNone/>
            </a:pPr>
            <a:r>
              <a:rPr lang="en" sz="1200"/>
              <a:t>	-Datos de logros y datos relacionados con los logros</a:t>
            </a:r>
            <a:endParaRPr sz="1200"/>
          </a:p>
          <a:p>
            <a:pPr marL="0" lvl="0" indent="0" algn="ctr" rtl="0">
              <a:spcBef>
                <a:spcPts val="1200"/>
              </a:spcBef>
              <a:spcAft>
                <a:spcPts val="1200"/>
              </a:spcAft>
              <a:buNone/>
            </a:pPr>
            <a:r>
              <a:rPr lang="en" sz="1200"/>
              <a:t>		(Tasas de graduación, promedio general, asistencia, referencias disciplinarias, participación de los padres)</a:t>
            </a:r>
            <a:endParaRPr sz="1200"/>
          </a:p>
        </p:txBody>
      </p:sp>
    </p:spTree>
    <p:extLst>
      <p:ext uri="{BB962C8B-B14F-4D97-AF65-F5344CB8AC3E}">
        <p14:creationId xmlns:p14="http://schemas.microsoft.com/office/powerpoint/2010/main" val="2068567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5" name="Google Shape;125;p2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6" name="Google Shape;126;p21"/>
          <p:cNvPicPr preferRelativeResize="0"/>
          <p:nvPr/>
        </p:nvPicPr>
        <p:blipFill>
          <a:blip r:embed="rId3">
            <a:alphaModFix/>
          </a:blip>
          <a:stretch>
            <a:fillRect/>
          </a:stretch>
        </p:blipFill>
        <p:spPr>
          <a:xfrm>
            <a:off x="0" y="53998"/>
            <a:ext cx="9143999" cy="5035503"/>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0" name="Google Shape;110;p1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1" name="Google Shape;111;p18"/>
          <p:cNvPicPr preferRelativeResize="0"/>
          <p:nvPr/>
        </p:nvPicPr>
        <p:blipFill>
          <a:blip r:embed="rId3">
            <a:alphaModFix/>
          </a:blip>
          <a:stretch>
            <a:fillRect/>
          </a:stretch>
        </p:blipFill>
        <p:spPr>
          <a:xfrm>
            <a:off x="0" y="53998"/>
            <a:ext cx="9143999" cy="5035503"/>
          </a:xfrm>
          <a:prstGeom prst="rect">
            <a:avLst/>
          </a:prstGeom>
          <a:noFill/>
          <a:ln>
            <a:noFill/>
          </a:ln>
        </p:spPr>
      </p:pic>
      <p:sp>
        <p:nvSpPr>
          <p:cNvPr id="112" name="Google Shape;112;p18"/>
          <p:cNvSpPr txBox="1"/>
          <p:nvPr/>
        </p:nvSpPr>
        <p:spPr>
          <a:xfrm>
            <a:off x="1183450" y="129875"/>
            <a:ext cx="66306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highlight>
                  <a:srgbClr val="FFFFFF"/>
                </a:highlight>
                <a:latin typeface="Impact"/>
                <a:ea typeface="Impact"/>
                <a:cs typeface="Impact"/>
                <a:sym typeface="Impact"/>
              </a:rPr>
              <a:t>Diagrama conceptual de Hatching Results</a:t>
            </a:r>
            <a:endParaRPr sz="2900" b="1">
              <a:highlight>
                <a:srgbClr val="FFFFFF"/>
              </a:highlight>
              <a:latin typeface="Impact"/>
              <a:ea typeface="Impact"/>
              <a:cs typeface="Impact"/>
              <a:sym typeface="Impact"/>
            </a:endParaRPr>
          </a:p>
        </p:txBody>
      </p:sp>
      <p:sp>
        <p:nvSpPr>
          <p:cNvPr id="113" name="Google Shape;113;p18"/>
          <p:cNvSpPr txBox="1"/>
          <p:nvPr/>
        </p:nvSpPr>
        <p:spPr>
          <a:xfrm>
            <a:off x="8132500" y="54000"/>
            <a:ext cx="101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highlight>
                  <a:srgbClr val="FFFF00"/>
                </a:highlight>
                <a:latin typeface="Impact"/>
                <a:ea typeface="Impact"/>
                <a:cs typeface="Impact"/>
                <a:sym typeface="Impact"/>
              </a:rPr>
              <a:t>Revisión</a:t>
            </a:r>
            <a:endParaRPr sz="1600">
              <a:highlight>
                <a:srgbClr val="FFFF00"/>
              </a:highlight>
              <a:latin typeface="Impact"/>
              <a:ea typeface="Impact"/>
              <a:cs typeface="Impact"/>
              <a:sym typeface="Impact"/>
            </a:endParaRPr>
          </a:p>
        </p:txBody>
      </p:sp>
      <p:sp>
        <p:nvSpPr>
          <p:cNvPr id="114" name="Google Shape;114;p18"/>
          <p:cNvSpPr txBox="1"/>
          <p:nvPr/>
        </p:nvSpPr>
        <p:spPr>
          <a:xfrm>
            <a:off x="667600" y="813600"/>
            <a:ext cx="16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E69138"/>
                </a:highlight>
                <a:latin typeface="Open Sans"/>
                <a:ea typeface="Open Sans"/>
                <a:cs typeface="Open Sans"/>
                <a:sym typeface="Open Sans"/>
              </a:rPr>
              <a:t>Procesar datos</a:t>
            </a:r>
            <a:endParaRPr b="1">
              <a:highlight>
                <a:srgbClr val="E69138"/>
              </a:highlight>
              <a:latin typeface="Open Sans"/>
              <a:ea typeface="Open Sans"/>
              <a:cs typeface="Open Sans"/>
              <a:sym typeface="Open Sans"/>
            </a:endParaRPr>
          </a:p>
        </p:txBody>
      </p:sp>
      <p:sp>
        <p:nvSpPr>
          <p:cNvPr id="115" name="Google Shape;115;p18"/>
          <p:cNvSpPr txBox="1"/>
          <p:nvPr/>
        </p:nvSpPr>
        <p:spPr>
          <a:xfrm>
            <a:off x="2548950" y="813600"/>
            <a:ext cx="223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6AA84F"/>
                </a:highlight>
                <a:latin typeface="Open Sans"/>
                <a:ea typeface="Open Sans"/>
                <a:cs typeface="Open Sans"/>
                <a:sym typeface="Open Sans"/>
              </a:rPr>
              <a:t>Datos de percepción</a:t>
            </a:r>
            <a:endParaRPr b="1">
              <a:highlight>
                <a:srgbClr val="6AA84F"/>
              </a:highlight>
              <a:latin typeface="Open Sans"/>
              <a:ea typeface="Open Sans"/>
              <a:cs typeface="Open Sans"/>
              <a:sym typeface="Open Sans"/>
            </a:endParaRPr>
          </a:p>
        </p:txBody>
      </p:sp>
      <p:sp>
        <p:nvSpPr>
          <p:cNvPr id="116" name="Google Shape;116;p18"/>
          <p:cNvSpPr txBox="1"/>
          <p:nvPr/>
        </p:nvSpPr>
        <p:spPr>
          <a:xfrm>
            <a:off x="5780725" y="813600"/>
            <a:ext cx="186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3C78D8"/>
                </a:highlight>
                <a:latin typeface="Open Sans"/>
                <a:ea typeface="Open Sans"/>
                <a:cs typeface="Open Sans"/>
                <a:sym typeface="Open Sans"/>
              </a:rPr>
              <a:t>Datos de resultado</a:t>
            </a:r>
            <a:endParaRPr b="1">
              <a:highlight>
                <a:srgbClr val="3C78D8"/>
              </a:highlight>
              <a:latin typeface="Open Sans"/>
              <a:ea typeface="Open Sans"/>
              <a:cs typeface="Open Sans"/>
              <a:sym typeface="Open Sans"/>
            </a:endParaRPr>
          </a:p>
        </p:txBody>
      </p:sp>
      <p:sp>
        <p:nvSpPr>
          <p:cNvPr id="117" name="Google Shape;117;p18"/>
          <p:cNvSpPr txBox="1"/>
          <p:nvPr/>
        </p:nvSpPr>
        <p:spPr>
          <a:xfrm>
            <a:off x="1933500" y="1266325"/>
            <a:ext cx="26385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u="sng">
                <a:highlight>
                  <a:schemeClr val="lt1"/>
                </a:highlight>
                <a:latin typeface="Open Sans"/>
                <a:ea typeface="Open Sans"/>
                <a:cs typeface="Open Sans"/>
                <a:sym typeface="Open Sans"/>
              </a:rPr>
              <a:t>Datos de logro de competencias</a:t>
            </a:r>
            <a:endParaRPr sz="1200" b="1" u="sng">
              <a:highlight>
                <a:schemeClr val="lt1"/>
              </a:highlight>
              <a:latin typeface="Open Sans"/>
              <a:ea typeface="Open Sans"/>
              <a:cs typeface="Open Sans"/>
              <a:sym typeface="Open Sans"/>
            </a:endParaRPr>
          </a:p>
        </p:txBody>
      </p:sp>
      <p:sp>
        <p:nvSpPr>
          <p:cNvPr id="118" name="Google Shape;118;p18"/>
          <p:cNvSpPr txBox="1"/>
          <p:nvPr/>
        </p:nvSpPr>
        <p:spPr>
          <a:xfrm>
            <a:off x="4572000" y="1266325"/>
            <a:ext cx="26385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u="sng">
                <a:highlight>
                  <a:srgbClr val="FFFFFF"/>
                </a:highlight>
                <a:latin typeface="Open Sans"/>
                <a:ea typeface="Open Sans"/>
                <a:cs typeface="Open Sans"/>
                <a:sym typeface="Open Sans"/>
              </a:rPr>
              <a:t>Datos relacionados con el logro</a:t>
            </a:r>
            <a:endParaRPr sz="1200" b="1" u="sng">
              <a:highlight>
                <a:srgbClr val="FFFFFF"/>
              </a:highlight>
              <a:latin typeface="Open Sans"/>
              <a:ea typeface="Open Sans"/>
              <a:cs typeface="Open Sans"/>
              <a:sym typeface="Open Sans"/>
            </a:endParaRPr>
          </a:p>
        </p:txBody>
      </p:sp>
      <p:sp>
        <p:nvSpPr>
          <p:cNvPr id="119" name="Google Shape;119;p18"/>
          <p:cNvSpPr txBox="1"/>
          <p:nvPr/>
        </p:nvSpPr>
        <p:spPr>
          <a:xfrm>
            <a:off x="7087050" y="1266325"/>
            <a:ext cx="15669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u="sng">
                <a:highlight>
                  <a:srgbClr val="FFFFFF"/>
                </a:highlight>
                <a:latin typeface="Open Sans"/>
                <a:ea typeface="Open Sans"/>
                <a:cs typeface="Open Sans"/>
                <a:sym typeface="Open Sans"/>
              </a:rPr>
              <a:t>Datos de logros</a:t>
            </a:r>
            <a:endParaRPr sz="1200" b="1" u="sng">
              <a:highlight>
                <a:srgbClr val="FFFFFF"/>
              </a:highlight>
              <a:latin typeface="Open Sans"/>
              <a:ea typeface="Open Sans"/>
              <a:cs typeface="Open Sans"/>
              <a:sym typeface="Open Sans"/>
            </a:endParaRPr>
          </a:p>
        </p:txBody>
      </p:sp>
      <p:sp>
        <p:nvSpPr>
          <p:cNvPr id="120" name="Google Shape;120;p18"/>
          <p:cNvSpPr txBox="1"/>
          <p:nvPr/>
        </p:nvSpPr>
        <p:spPr>
          <a:xfrm rot="-5400000">
            <a:off x="3640050" y="2341825"/>
            <a:ext cx="1939500" cy="338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b="1">
                <a:highlight>
                  <a:srgbClr val="FFFFFF"/>
                </a:highlight>
              </a:rPr>
              <a:t>Cambio de comportamiento</a:t>
            </a:r>
            <a:endParaRPr sz="1000" b="1">
              <a:highlight>
                <a:srgbClr val="FFFFFF"/>
              </a:highlight>
            </a:endParaRPr>
          </a:p>
        </p:txBody>
      </p:sp>
      <p:sp>
        <p:nvSpPr>
          <p:cNvPr id="121" name="Google Shape;121;p18"/>
          <p:cNvSpPr txBox="1"/>
          <p:nvPr/>
        </p:nvSpPr>
        <p:spPr>
          <a:xfrm>
            <a:off x="173700" y="1509750"/>
            <a:ext cx="1958700" cy="1908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FF"/>
                </a:highlight>
                <a:latin typeface="Open Sans"/>
                <a:ea typeface="Open Sans"/>
                <a:cs typeface="Open Sans"/>
                <a:sym typeface="Open Sans"/>
              </a:rPr>
              <a:t>Consejeria grupal del plan de estudios</a:t>
            </a:r>
            <a:endParaRPr b="1">
              <a:highlight>
                <a:srgbClr val="FFFFFF"/>
              </a:highlight>
              <a:latin typeface="Open Sans"/>
              <a:ea typeface="Open Sans"/>
              <a:cs typeface="Open Sans"/>
              <a:sym typeface="Open Sans"/>
            </a:endParaRPr>
          </a:p>
          <a:p>
            <a:pPr marL="0" lvl="0" indent="0" algn="l" rtl="0">
              <a:spcBef>
                <a:spcPts val="0"/>
              </a:spcBef>
              <a:spcAft>
                <a:spcPts val="0"/>
              </a:spcAft>
              <a:buNone/>
            </a:pPr>
            <a:r>
              <a:rPr lang="en">
                <a:highlight>
                  <a:srgbClr val="FFFFFF"/>
                </a:highlight>
                <a:latin typeface="Open Sans"/>
                <a:ea typeface="Open Sans"/>
                <a:cs typeface="Open Sans"/>
                <a:sym typeface="Open Sans"/>
              </a:rPr>
              <a:t>¿Quién?</a:t>
            </a:r>
            <a:endParaRPr>
              <a:highlight>
                <a:srgbClr val="FFFFFF"/>
              </a:highlight>
              <a:latin typeface="Open Sans"/>
              <a:ea typeface="Open Sans"/>
              <a:cs typeface="Open Sans"/>
              <a:sym typeface="Open Sans"/>
            </a:endParaRPr>
          </a:p>
          <a:p>
            <a:pPr marL="0" lvl="0" indent="0" algn="l" rtl="0">
              <a:spcBef>
                <a:spcPts val="0"/>
              </a:spcBef>
              <a:spcAft>
                <a:spcPts val="0"/>
              </a:spcAft>
              <a:buNone/>
            </a:pPr>
            <a:r>
              <a:rPr lang="en">
                <a:highlight>
                  <a:srgbClr val="FFFFFF"/>
                </a:highlight>
                <a:latin typeface="Open Sans"/>
                <a:ea typeface="Open Sans"/>
                <a:cs typeface="Open Sans"/>
                <a:sym typeface="Open Sans"/>
              </a:rPr>
              <a:t>¿Qué?</a:t>
            </a:r>
            <a:endParaRPr>
              <a:highlight>
                <a:srgbClr val="FFFFFF"/>
              </a:highlight>
              <a:latin typeface="Open Sans"/>
              <a:ea typeface="Open Sans"/>
              <a:cs typeface="Open Sans"/>
              <a:sym typeface="Open Sans"/>
            </a:endParaRPr>
          </a:p>
          <a:p>
            <a:pPr marL="0" lvl="0" indent="0" algn="l" rtl="0">
              <a:spcBef>
                <a:spcPts val="0"/>
              </a:spcBef>
              <a:spcAft>
                <a:spcPts val="0"/>
              </a:spcAft>
              <a:buNone/>
            </a:pPr>
            <a:r>
              <a:rPr lang="en">
                <a:highlight>
                  <a:srgbClr val="FFFFFF"/>
                </a:highlight>
                <a:latin typeface="Open Sans"/>
                <a:ea typeface="Open Sans"/>
                <a:cs typeface="Open Sans"/>
                <a:sym typeface="Open Sans"/>
              </a:rPr>
              <a:t>¿Cuándo?</a:t>
            </a:r>
            <a:endParaRPr>
              <a:highlight>
                <a:srgbClr val="FFFFFF"/>
              </a:highlight>
              <a:latin typeface="Open Sans"/>
              <a:ea typeface="Open Sans"/>
              <a:cs typeface="Open Sans"/>
              <a:sym typeface="Open Sans"/>
            </a:endParaRPr>
          </a:p>
          <a:p>
            <a:pPr marL="0" lvl="0" indent="0" algn="l" rtl="0">
              <a:spcBef>
                <a:spcPts val="0"/>
              </a:spcBef>
              <a:spcAft>
                <a:spcPts val="0"/>
              </a:spcAft>
              <a:buNone/>
            </a:pPr>
            <a:r>
              <a:rPr lang="en">
                <a:highlight>
                  <a:srgbClr val="FFFFFF"/>
                </a:highlight>
                <a:latin typeface="Open Sans"/>
                <a:ea typeface="Open Sans"/>
                <a:cs typeface="Open Sans"/>
                <a:sym typeface="Open Sans"/>
              </a:rPr>
              <a:t>¿Dónde?</a:t>
            </a:r>
            <a:endParaRPr>
              <a:highlight>
                <a:srgbClr val="FFFFFF"/>
              </a:highlight>
              <a:latin typeface="Open Sans"/>
              <a:ea typeface="Open Sans"/>
              <a:cs typeface="Open Sans"/>
              <a:sym typeface="Open Sans"/>
            </a:endParaRPr>
          </a:p>
          <a:p>
            <a:pPr marL="0" lvl="0" indent="0" algn="l" rtl="0">
              <a:spcBef>
                <a:spcPts val="0"/>
              </a:spcBef>
              <a:spcAft>
                <a:spcPts val="0"/>
              </a:spcAft>
              <a:buNone/>
            </a:pPr>
            <a:r>
              <a:rPr lang="en">
                <a:highlight>
                  <a:srgbClr val="FFFFFF"/>
                </a:highlight>
                <a:latin typeface="Open Sans"/>
                <a:ea typeface="Open Sans"/>
                <a:cs typeface="Open Sans"/>
                <a:sym typeface="Open Sans"/>
              </a:rPr>
              <a:t>¿Cuánto tiempo?</a:t>
            </a:r>
            <a:endParaRPr>
              <a:highlight>
                <a:srgbClr val="FFFFFF"/>
              </a:highlight>
              <a:latin typeface="Open Sans"/>
              <a:ea typeface="Open Sans"/>
              <a:cs typeface="Open Sans"/>
              <a:sym typeface="Open Sans"/>
            </a:endParaRPr>
          </a:p>
          <a:p>
            <a:pPr marL="0" lvl="0" indent="0" algn="l" rtl="0">
              <a:spcBef>
                <a:spcPts val="0"/>
              </a:spcBef>
              <a:spcAft>
                <a:spcPts val="0"/>
              </a:spcAft>
              <a:buNone/>
            </a:pPr>
            <a:endParaRPr>
              <a:highlight>
                <a:srgbClr val="FFFFFF"/>
              </a:highlight>
              <a:latin typeface="Open Sans"/>
              <a:ea typeface="Open Sans"/>
              <a:cs typeface="Open Sans"/>
              <a:sym typeface="Open Sans"/>
            </a:endParaRPr>
          </a:p>
        </p:txBody>
      </p:sp>
      <p:sp>
        <p:nvSpPr>
          <p:cNvPr id="122" name="Google Shape;122;p18"/>
          <p:cNvSpPr txBox="1"/>
          <p:nvPr/>
        </p:nvSpPr>
        <p:spPr>
          <a:xfrm>
            <a:off x="2351800" y="1617450"/>
            <a:ext cx="1402800" cy="1908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Actitudes</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Habilidades</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Conocimiento</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23" name="Google Shape;123;p18"/>
          <p:cNvSpPr txBox="1"/>
          <p:nvPr/>
        </p:nvSpPr>
        <p:spPr>
          <a:xfrm>
            <a:off x="4868775" y="1688150"/>
            <a:ext cx="1402800" cy="1569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Asistencia</a:t>
            </a:r>
            <a:endParaRPr sz="1000"/>
          </a:p>
          <a:p>
            <a:pPr marL="0" lvl="0" indent="0" algn="l" rtl="0">
              <a:spcBef>
                <a:spcPts val="0"/>
              </a:spcBef>
              <a:spcAft>
                <a:spcPts val="0"/>
              </a:spcAft>
              <a:buNone/>
            </a:pPr>
            <a:r>
              <a:rPr lang="en" sz="1000"/>
              <a:t>Referencias disciplinarias</a:t>
            </a:r>
            <a:endParaRPr sz="1000"/>
          </a:p>
          <a:p>
            <a:pPr marL="0" lvl="0" indent="0" algn="l" rtl="0">
              <a:spcBef>
                <a:spcPts val="0"/>
              </a:spcBef>
              <a:spcAft>
                <a:spcPts val="0"/>
              </a:spcAft>
              <a:buNone/>
            </a:pPr>
            <a:r>
              <a:rPr lang="en" sz="1000"/>
              <a:t>Participación de los padres</a:t>
            </a:r>
            <a:endParaRPr sz="1000"/>
          </a:p>
          <a:p>
            <a:pPr marL="0" lvl="0" indent="0" algn="l" rtl="0">
              <a:spcBef>
                <a:spcPts val="0"/>
              </a:spcBef>
              <a:spcAft>
                <a:spcPts val="0"/>
              </a:spcAft>
              <a:buNone/>
            </a:pPr>
            <a:r>
              <a:rPr lang="en" sz="1000"/>
              <a:t>Finalización de la tarea</a:t>
            </a:r>
            <a:endParaRPr sz="1000"/>
          </a:p>
          <a:p>
            <a:pPr marL="0" lvl="0" indent="0" algn="l" rtl="0">
              <a:spcBef>
                <a:spcPts val="0"/>
              </a:spcBef>
              <a:spcAft>
                <a:spcPts val="0"/>
              </a:spcAft>
              <a:buNone/>
            </a:pPr>
            <a:r>
              <a:rPr lang="en" sz="1000"/>
              <a:t>Inscripción al curso</a:t>
            </a:r>
            <a:endParaRPr sz="1000"/>
          </a:p>
          <a:p>
            <a:pPr marL="0" lvl="0" indent="0" algn="l" rtl="0">
              <a:spcBef>
                <a:spcPts val="0"/>
              </a:spcBef>
              <a:spcAft>
                <a:spcPts val="0"/>
              </a:spcAft>
              <a:buNone/>
            </a:pPr>
            <a:r>
              <a:rPr lang="en" sz="1000"/>
              <a:t>Patrones</a:t>
            </a:r>
            <a:endParaRPr sz="1000"/>
          </a:p>
        </p:txBody>
      </p:sp>
      <p:sp>
        <p:nvSpPr>
          <p:cNvPr id="124" name="Google Shape;124;p18"/>
          <p:cNvSpPr txBox="1"/>
          <p:nvPr/>
        </p:nvSpPr>
        <p:spPr>
          <a:xfrm>
            <a:off x="7028400" y="1688150"/>
            <a:ext cx="1866300" cy="1354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Puntajes SAT / ACT</a:t>
            </a:r>
            <a:endParaRPr sz="1000"/>
          </a:p>
          <a:p>
            <a:pPr marL="0" lvl="0" indent="0" algn="l" rtl="0">
              <a:spcBef>
                <a:spcPts val="0"/>
              </a:spcBef>
              <a:spcAft>
                <a:spcPts val="0"/>
              </a:spcAft>
              <a:buNone/>
            </a:pPr>
            <a:r>
              <a:rPr lang="en" sz="1000"/>
              <a:t>Tasas de graduación</a:t>
            </a:r>
            <a:endParaRPr sz="1000"/>
          </a:p>
          <a:p>
            <a:pPr marL="0" lvl="0" indent="0" algn="l" rtl="0">
              <a:spcBef>
                <a:spcPts val="0"/>
              </a:spcBef>
              <a:spcAft>
                <a:spcPts val="0"/>
              </a:spcAft>
              <a:buNone/>
            </a:pPr>
            <a:r>
              <a:rPr lang="en" sz="1000"/>
              <a:t>Promedio general</a:t>
            </a:r>
            <a:endParaRPr sz="1000"/>
          </a:p>
          <a:p>
            <a:pPr marL="0" lvl="0" indent="0" algn="l" rtl="0">
              <a:spcBef>
                <a:spcPts val="0"/>
              </a:spcBef>
              <a:spcAft>
                <a:spcPts val="0"/>
              </a:spcAft>
              <a:buNone/>
            </a:pPr>
            <a:r>
              <a:rPr lang="en" sz="1000"/>
              <a:t>Pruebas de nivel avanzado</a:t>
            </a:r>
            <a:endParaRPr sz="1000"/>
          </a:p>
          <a:p>
            <a:pPr marL="0" lvl="0" indent="0" algn="l" rtl="0">
              <a:spcBef>
                <a:spcPts val="0"/>
              </a:spcBef>
              <a:spcAft>
                <a:spcPts val="0"/>
              </a:spcAft>
              <a:buNone/>
            </a:pPr>
            <a:r>
              <a:rPr lang="en" sz="1000"/>
              <a:t>Preparación universitaria</a:t>
            </a:r>
            <a:endParaRPr sz="1000"/>
          </a:p>
          <a:p>
            <a:pPr marL="0" lvl="0" indent="0" algn="l" rtl="0">
              <a:spcBef>
                <a:spcPts val="0"/>
              </a:spcBef>
              <a:spcAft>
                <a:spcPts val="0"/>
              </a:spcAft>
              <a:buNone/>
            </a:pPr>
            <a:r>
              <a:rPr lang="en" sz="1000"/>
              <a:t>La finalización de clases</a:t>
            </a:r>
            <a:endParaRPr sz="1000"/>
          </a:p>
          <a:p>
            <a:pPr marL="0" lvl="0" indent="0" algn="l" rtl="0">
              <a:spcBef>
                <a:spcPts val="0"/>
              </a:spcBef>
              <a:spcAft>
                <a:spcPts val="0"/>
              </a:spcAft>
              <a:buNone/>
            </a:pPr>
            <a:endParaRPr sz="1600"/>
          </a:p>
        </p:txBody>
      </p:sp>
      <p:sp>
        <p:nvSpPr>
          <p:cNvPr id="125" name="Google Shape;125;p18"/>
          <p:cNvSpPr txBox="1"/>
          <p:nvPr/>
        </p:nvSpPr>
        <p:spPr>
          <a:xfrm>
            <a:off x="1933500" y="3517000"/>
            <a:ext cx="550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B7B7B7"/>
                </a:highlight>
              </a:rPr>
              <a:t>Lecciones de la clase del plan de estudios básico del consejero escolar</a:t>
            </a:r>
            <a:endParaRPr sz="1200">
              <a:highlight>
                <a:srgbClr val="B7B7B7"/>
              </a:highlight>
            </a:endParaRPr>
          </a:p>
        </p:txBody>
      </p:sp>
      <p:sp>
        <p:nvSpPr>
          <p:cNvPr id="126" name="Google Shape;126;p18"/>
          <p:cNvSpPr txBox="1"/>
          <p:nvPr/>
        </p:nvSpPr>
        <p:spPr>
          <a:xfrm>
            <a:off x="3257425" y="4145250"/>
            <a:ext cx="351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B7B7B7"/>
                </a:highlight>
              </a:rPr>
              <a:t>Orientación intencional (intervención)</a:t>
            </a:r>
            <a:endParaRPr>
              <a:highlight>
                <a:srgbClr val="B7B7B7"/>
              </a:highlight>
            </a:endParaRPr>
          </a:p>
        </p:txBody>
      </p:sp>
      <p:sp>
        <p:nvSpPr>
          <p:cNvPr id="127" name="Google Shape;127;p18"/>
          <p:cNvSpPr txBox="1"/>
          <p:nvPr/>
        </p:nvSpPr>
        <p:spPr>
          <a:xfrm>
            <a:off x="6623975" y="4594050"/>
            <a:ext cx="24624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Uso de datos pág. 82</a:t>
            </a:r>
            <a:endParaRPr b="1">
              <a:latin typeface="Open Sans"/>
              <a:ea typeface="Open Sans"/>
              <a:cs typeface="Open Sans"/>
              <a:sym typeface="Open Sans"/>
            </a:endParaRPr>
          </a:p>
        </p:txBody>
      </p:sp>
    </p:spTree>
    <p:extLst>
      <p:ext uri="{BB962C8B-B14F-4D97-AF65-F5344CB8AC3E}">
        <p14:creationId xmlns:p14="http://schemas.microsoft.com/office/powerpoint/2010/main" val="3572075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2" name="Google Shape;132;p2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3" name="Google Shape;133;p22"/>
          <p:cNvPicPr preferRelativeResize="0"/>
          <p:nvPr/>
        </p:nvPicPr>
        <p:blipFill>
          <a:blip r:embed="rId3">
            <a:alphaModFix/>
          </a:blip>
          <a:stretch>
            <a:fillRect/>
          </a:stretch>
        </p:blipFill>
        <p:spPr>
          <a:xfrm>
            <a:off x="0" y="2086"/>
            <a:ext cx="9143999" cy="5139328"/>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3" name="Google Shape;133;p1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4" name="Google Shape;134;p19"/>
          <p:cNvPicPr preferRelativeResize="0"/>
          <p:nvPr/>
        </p:nvPicPr>
        <p:blipFill>
          <a:blip r:embed="rId3">
            <a:alphaModFix/>
          </a:blip>
          <a:stretch>
            <a:fillRect/>
          </a:stretch>
        </p:blipFill>
        <p:spPr>
          <a:xfrm>
            <a:off x="0" y="2086"/>
            <a:ext cx="9143999" cy="5139328"/>
          </a:xfrm>
          <a:prstGeom prst="rect">
            <a:avLst/>
          </a:prstGeom>
          <a:noFill/>
          <a:ln>
            <a:noFill/>
          </a:ln>
        </p:spPr>
      </p:pic>
      <p:sp>
        <p:nvSpPr>
          <p:cNvPr id="135" name="Google Shape;135;p19"/>
          <p:cNvSpPr txBox="1"/>
          <p:nvPr/>
        </p:nvSpPr>
        <p:spPr>
          <a:xfrm>
            <a:off x="311700" y="381550"/>
            <a:ext cx="3571500" cy="585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latin typeface="Impact"/>
                <a:ea typeface="Impact"/>
                <a:cs typeface="Impact"/>
                <a:sym typeface="Impact"/>
              </a:rPr>
              <a:t>Datos de percepción</a:t>
            </a:r>
            <a:endParaRPr sz="2600" b="1">
              <a:latin typeface="Impact"/>
              <a:ea typeface="Impact"/>
              <a:cs typeface="Impact"/>
              <a:sym typeface="Impact"/>
            </a:endParaRPr>
          </a:p>
        </p:txBody>
      </p:sp>
      <p:sp>
        <p:nvSpPr>
          <p:cNvPr id="136" name="Google Shape;136;p19"/>
          <p:cNvSpPr txBox="1"/>
          <p:nvPr/>
        </p:nvSpPr>
        <p:spPr>
          <a:xfrm>
            <a:off x="228950" y="1236275"/>
            <a:ext cx="7890900" cy="861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Open Sans"/>
                <a:ea typeface="Open Sans"/>
                <a:cs typeface="Open Sans"/>
                <a:sym typeface="Open Sans"/>
              </a:rPr>
              <a:t>Informa lo que un estudiante cree (</a:t>
            </a:r>
            <a:r>
              <a:rPr lang="en" sz="2200">
                <a:latin typeface="Comic Sans MS"/>
                <a:ea typeface="Comic Sans MS"/>
                <a:cs typeface="Comic Sans MS"/>
                <a:sym typeface="Comic Sans MS"/>
              </a:rPr>
              <a:t>actitud</a:t>
            </a:r>
            <a:r>
              <a:rPr lang="en" sz="2200">
                <a:latin typeface="Open Sans"/>
                <a:ea typeface="Open Sans"/>
                <a:cs typeface="Open Sans"/>
                <a:sym typeface="Open Sans"/>
              </a:rPr>
              <a:t>), sabe (</a:t>
            </a:r>
            <a:r>
              <a:rPr lang="en" sz="2200">
                <a:latin typeface="Comic Sans MS"/>
                <a:ea typeface="Comic Sans MS"/>
                <a:cs typeface="Comic Sans MS"/>
                <a:sym typeface="Comic Sans MS"/>
              </a:rPr>
              <a:t>conocimiento</a:t>
            </a:r>
            <a:r>
              <a:rPr lang="en" sz="2200">
                <a:latin typeface="Open Sans"/>
                <a:ea typeface="Open Sans"/>
                <a:cs typeface="Open Sans"/>
                <a:sym typeface="Open Sans"/>
              </a:rPr>
              <a:t>) o puede demostrar (</a:t>
            </a:r>
            <a:r>
              <a:rPr lang="en" sz="2200">
                <a:latin typeface="Comic Sans MS"/>
                <a:ea typeface="Comic Sans MS"/>
                <a:cs typeface="Comic Sans MS"/>
                <a:sym typeface="Comic Sans MS"/>
              </a:rPr>
              <a:t>habilidades</a:t>
            </a:r>
            <a:r>
              <a:rPr lang="en" sz="2200">
                <a:latin typeface="Open Sans"/>
                <a:ea typeface="Open Sans"/>
                <a:cs typeface="Open Sans"/>
                <a:sym typeface="Open Sans"/>
              </a:rPr>
              <a:t>)</a:t>
            </a:r>
            <a:endParaRPr sz="2500">
              <a:latin typeface="Open Sans"/>
              <a:ea typeface="Open Sans"/>
              <a:cs typeface="Open Sans"/>
              <a:sym typeface="Open Sans"/>
            </a:endParaRPr>
          </a:p>
        </p:txBody>
      </p:sp>
      <p:sp>
        <p:nvSpPr>
          <p:cNvPr id="137" name="Google Shape;137;p19"/>
          <p:cNvSpPr txBox="1"/>
          <p:nvPr/>
        </p:nvSpPr>
        <p:spPr>
          <a:xfrm>
            <a:off x="305250" y="2564125"/>
            <a:ext cx="2335200" cy="1723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Open Sans"/>
                <a:ea typeface="Open Sans"/>
                <a:cs typeface="Open Sans"/>
                <a:sym typeface="Open Sans"/>
              </a:rPr>
              <a:t>Medidas (ASK)</a:t>
            </a:r>
            <a:endParaRPr sz="2500">
              <a:latin typeface="Open Sans"/>
              <a:ea typeface="Open Sans"/>
              <a:cs typeface="Open Sans"/>
              <a:sym typeface="Open Sans"/>
            </a:endParaRPr>
          </a:p>
          <a:p>
            <a:pPr marL="0" lvl="0" indent="0" algn="l" rtl="0">
              <a:spcBef>
                <a:spcPts val="0"/>
              </a:spcBef>
              <a:spcAft>
                <a:spcPts val="0"/>
              </a:spcAft>
              <a:buNone/>
            </a:pPr>
            <a:r>
              <a:rPr lang="en" sz="2500">
                <a:latin typeface="Open Sans"/>
                <a:ea typeface="Open Sans"/>
                <a:cs typeface="Open Sans"/>
                <a:sym typeface="Open Sans"/>
              </a:rPr>
              <a:t>Actitudes</a:t>
            </a:r>
            <a:endParaRPr sz="2500">
              <a:latin typeface="Open Sans"/>
              <a:ea typeface="Open Sans"/>
              <a:cs typeface="Open Sans"/>
              <a:sym typeface="Open Sans"/>
            </a:endParaRPr>
          </a:p>
          <a:p>
            <a:pPr marL="0" lvl="0" indent="0" algn="l" rtl="0">
              <a:spcBef>
                <a:spcPts val="0"/>
              </a:spcBef>
              <a:spcAft>
                <a:spcPts val="0"/>
              </a:spcAft>
              <a:buNone/>
            </a:pPr>
            <a:r>
              <a:rPr lang="en" sz="2500">
                <a:latin typeface="Open Sans"/>
                <a:ea typeface="Open Sans"/>
                <a:cs typeface="Open Sans"/>
                <a:sym typeface="Open Sans"/>
              </a:rPr>
              <a:t>Habilidades</a:t>
            </a:r>
            <a:endParaRPr sz="2500">
              <a:latin typeface="Open Sans"/>
              <a:ea typeface="Open Sans"/>
              <a:cs typeface="Open Sans"/>
              <a:sym typeface="Open Sans"/>
            </a:endParaRPr>
          </a:p>
          <a:p>
            <a:pPr marL="0" lvl="0" indent="0" algn="l" rtl="0">
              <a:spcBef>
                <a:spcPts val="0"/>
              </a:spcBef>
              <a:spcAft>
                <a:spcPts val="0"/>
              </a:spcAft>
              <a:buNone/>
            </a:pPr>
            <a:r>
              <a:rPr lang="en" sz="2500">
                <a:latin typeface="Open Sans"/>
                <a:ea typeface="Open Sans"/>
                <a:cs typeface="Open Sans"/>
                <a:sym typeface="Open Sans"/>
              </a:rPr>
              <a:t>Conocimiento</a:t>
            </a:r>
            <a:endParaRPr sz="2500">
              <a:latin typeface="Open Sans"/>
              <a:ea typeface="Open Sans"/>
              <a:cs typeface="Open Sans"/>
              <a:sym typeface="Open Sans"/>
            </a:endParaRPr>
          </a:p>
        </p:txBody>
      </p:sp>
      <p:sp>
        <p:nvSpPr>
          <p:cNvPr id="138" name="Google Shape;138;p19"/>
          <p:cNvSpPr txBox="1"/>
          <p:nvPr/>
        </p:nvSpPr>
        <p:spPr>
          <a:xfrm>
            <a:off x="5738750" y="3159375"/>
            <a:ext cx="2762400" cy="10620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Open Sans"/>
                <a:ea typeface="Open Sans"/>
                <a:cs typeface="Open Sans"/>
                <a:sym typeface="Open Sans"/>
              </a:rPr>
              <a:t>Cambio de comportamiento</a:t>
            </a:r>
            <a:endParaRPr sz="1900" b="1">
              <a:latin typeface="Open Sans"/>
              <a:ea typeface="Open Sans"/>
              <a:cs typeface="Open Sans"/>
              <a:sym typeface="Open Sans"/>
            </a:endParaRPr>
          </a:p>
          <a:p>
            <a:pPr marL="0" lvl="0" indent="0" algn="l" rtl="0">
              <a:spcBef>
                <a:spcPts val="0"/>
              </a:spcBef>
              <a:spcAft>
                <a:spcPts val="0"/>
              </a:spcAft>
              <a:buNone/>
            </a:pPr>
            <a:endParaRPr sz="1900" b="1">
              <a:latin typeface="Open Sans"/>
              <a:ea typeface="Open Sans"/>
              <a:cs typeface="Open Sans"/>
              <a:sym typeface="Open Sans"/>
            </a:endParaRPr>
          </a:p>
        </p:txBody>
      </p:sp>
    </p:spTree>
    <p:extLst>
      <p:ext uri="{BB962C8B-B14F-4D97-AF65-F5344CB8AC3E}">
        <p14:creationId xmlns:p14="http://schemas.microsoft.com/office/powerpoint/2010/main" val="865826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311700" y="474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Pre-Post Tests</a:t>
            </a:r>
            <a:endParaRPr b="1"/>
          </a:p>
        </p:txBody>
      </p:sp>
      <p:sp>
        <p:nvSpPr>
          <p:cNvPr id="139" name="Google Shape;139;p2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a:t>Perception Data Can Be Collected Via Pre-Post Tests</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Pre-Post Tests Conducted Before and After Designated lessons</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Allow for evaluation of program effectiveness</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Perception data collected includes assessing attitude knowledge and skills of students. </a:t>
            </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311700" y="474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Pruebas previas y posteriores</a:t>
            </a:r>
            <a:endParaRPr b="1"/>
          </a:p>
        </p:txBody>
      </p:sp>
      <p:sp>
        <p:nvSpPr>
          <p:cNvPr id="144" name="Google Shape;144;p2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en"/>
              <a:t>Los datos de percepción se pueden recopilar mediante pruebas previas y posteriores</a:t>
            </a:r>
            <a:endParaRPr/>
          </a:p>
          <a:p>
            <a:pPr marL="457200" lvl="0" indent="0" algn="l" rtl="0">
              <a:spcBef>
                <a:spcPts val="1200"/>
              </a:spcBef>
              <a:spcAft>
                <a:spcPts val="0"/>
              </a:spcAft>
              <a:buNone/>
            </a:pPr>
            <a:endParaRPr/>
          </a:p>
          <a:p>
            <a:pPr marL="457200" lvl="0" indent="-325755" algn="l" rtl="0">
              <a:spcBef>
                <a:spcPts val="1200"/>
              </a:spcBef>
              <a:spcAft>
                <a:spcPts val="0"/>
              </a:spcAft>
              <a:buSzPct val="100000"/>
              <a:buChar char="●"/>
            </a:pPr>
            <a:r>
              <a:rPr lang="en"/>
              <a:t>Pruebas previas y posteriores realizadas antes y después de las lecciones designadas</a:t>
            </a:r>
            <a:endParaRPr/>
          </a:p>
          <a:p>
            <a:pPr marL="457200" lvl="0" indent="0" algn="l" rtl="0">
              <a:spcBef>
                <a:spcPts val="1200"/>
              </a:spcBef>
              <a:spcAft>
                <a:spcPts val="0"/>
              </a:spcAft>
              <a:buNone/>
            </a:pPr>
            <a:endParaRPr/>
          </a:p>
          <a:p>
            <a:pPr marL="457200" lvl="0" indent="-325755" algn="l" rtl="0">
              <a:spcBef>
                <a:spcPts val="1200"/>
              </a:spcBef>
              <a:spcAft>
                <a:spcPts val="0"/>
              </a:spcAft>
              <a:buSzPct val="100000"/>
              <a:buChar char="●"/>
            </a:pPr>
            <a:r>
              <a:rPr lang="en"/>
              <a:t>Permitir la evaluación de la eficacia del programa</a:t>
            </a:r>
            <a:endParaRPr/>
          </a:p>
          <a:p>
            <a:pPr marL="457200" lvl="0" indent="0" algn="l" rtl="0">
              <a:spcBef>
                <a:spcPts val="1200"/>
              </a:spcBef>
              <a:spcAft>
                <a:spcPts val="0"/>
              </a:spcAft>
              <a:buNone/>
            </a:pPr>
            <a:endParaRPr/>
          </a:p>
          <a:p>
            <a:pPr marL="457200" lvl="0" indent="-325755" algn="l" rtl="0">
              <a:spcBef>
                <a:spcPts val="1200"/>
              </a:spcBef>
              <a:spcAft>
                <a:spcPts val="0"/>
              </a:spcAft>
              <a:buSzPct val="100000"/>
              <a:buChar char="●"/>
            </a:pPr>
            <a:r>
              <a:rPr lang="en"/>
              <a:t>Los datos de percepción recopilados incluyen la evaluación del conocimiento y las habilidades de actitud de los estudiantes </a:t>
            </a:r>
            <a:endParaRPr/>
          </a:p>
        </p:txBody>
      </p:sp>
    </p:spTree>
    <p:extLst>
      <p:ext uri="{BB962C8B-B14F-4D97-AF65-F5344CB8AC3E}">
        <p14:creationId xmlns:p14="http://schemas.microsoft.com/office/powerpoint/2010/main" val="2270596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5" name="Google Shape;145;p2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6" name="Google Shape;146;p24"/>
          <p:cNvPicPr preferRelativeResize="0"/>
          <p:nvPr/>
        </p:nvPicPr>
        <p:blipFill>
          <a:blip r:embed="rId3">
            <a:alphaModFix/>
          </a:blip>
          <a:stretch>
            <a:fillRect/>
          </a:stretch>
        </p:blipFill>
        <p:spPr>
          <a:xfrm>
            <a:off x="0" y="445028"/>
            <a:ext cx="9143999" cy="3923094"/>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0" name="Google Shape;150;p2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1" name="Google Shape;151;p21"/>
          <p:cNvPicPr preferRelativeResize="0"/>
          <p:nvPr/>
        </p:nvPicPr>
        <p:blipFill>
          <a:blip r:embed="rId3">
            <a:alphaModFix/>
          </a:blip>
          <a:stretch>
            <a:fillRect/>
          </a:stretch>
        </p:blipFill>
        <p:spPr>
          <a:xfrm>
            <a:off x="0" y="445028"/>
            <a:ext cx="9143999" cy="3923094"/>
          </a:xfrm>
          <a:prstGeom prst="rect">
            <a:avLst/>
          </a:prstGeom>
          <a:noFill/>
          <a:ln>
            <a:noFill/>
          </a:ln>
        </p:spPr>
      </p:pic>
      <p:sp>
        <p:nvSpPr>
          <p:cNvPr id="152" name="Google Shape;152;p21"/>
          <p:cNvSpPr txBox="1"/>
          <p:nvPr/>
        </p:nvSpPr>
        <p:spPr>
          <a:xfrm>
            <a:off x="366300" y="656300"/>
            <a:ext cx="4205700" cy="585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latin typeface="Open Sans"/>
                <a:ea typeface="Open Sans"/>
                <a:cs typeface="Open Sans"/>
                <a:sym typeface="Open Sans"/>
              </a:rPr>
              <a:t>Más recursos de datos</a:t>
            </a:r>
            <a:endParaRPr sz="2600" b="1">
              <a:latin typeface="Open Sans"/>
              <a:ea typeface="Open Sans"/>
              <a:cs typeface="Open Sans"/>
              <a:sym typeface="Open Sans"/>
            </a:endParaRPr>
          </a:p>
        </p:txBody>
      </p:sp>
      <p:graphicFrame>
        <p:nvGraphicFramePr>
          <p:cNvPr id="153" name="Google Shape;153;p21"/>
          <p:cNvGraphicFramePr/>
          <p:nvPr>
            <p:extLst>
              <p:ext uri="{D42A27DB-BD31-4B8C-83A1-F6EECF244321}">
                <p14:modId xmlns:p14="http://schemas.microsoft.com/office/powerpoint/2010/main" val="688895642"/>
              </p:ext>
            </p:extLst>
          </p:nvPr>
        </p:nvGraphicFramePr>
        <p:xfrm>
          <a:off x="212275" y="1404425"/>
          <a:ext cx="8620050" cy="3454731"/>
        </p:xfrm>
        <a:graphic>
          <a:graphicData uri="http://schemas.openxmlformats.org/drawingml/2006/table">
            <a:tbl>
              <a:tblPr>
                <a:noFill/>
              </a:tblPr>
              <a:tblGrid>
                <a:gridCol w="4310025">
                  <a:extLst>
                    <a:ext uri="{9D8B030D-6E8A-4147-A177-3AD203B41FA5}">
                      <a16:colId xmlns:a16="http://schemas.microsoft.com/office/drawing/2014/main" val="20000"/>
                    </a:ext>
                  </a:extLst>
                </a:gridCol>
                <a:gridCol w="4310025">
                  <a:extLst>
                    <a:ext uri="{9D8B030D-6E8A-4147-A177-3AD203B41FA5}">
                      <a16:colId xmlns:a16="http://schemas.microsoft.com/office/drawing/2014/main" val="20001"/>
                    </a:ext>
                  </a:extLst>
                </a:gridCol>
              </a:tblGrid>
              <a:tr h="641575">
                <a:tc>
                  <a:txBody>
                    <a:bodyPr/>
                    <a:lstStyle/>
                    <a:p>
                      <a:pPr marL="0" lvl="0" indent="0" algn="l" rtl="0">
                        <a:lnSpc>
                          <a:spcPct val="115000"/>
                        </a:lnSpc>
                        <a:spcBef>
                          <a:spcPts val="1200"/>
                        </a:spcBef>
                        <a:spcAft>
                          <a:spcPts val="0"/>
                        </a:spcAft>
                        <a:buNone/>
                      </a:pPr>
                      <a:r>
                        <a:rPr lang="en" dirty="0">
                          <a:solidFill>
                            <a:schemeClr val="bg2"/>
                          </a:solidFill>
                        </a:rPr>
                        <a:t>Sistema de datos de información del estudiante</a:t>
                      </a:r>
                      <a:endParaRPr dirty="0">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1200"/>
                        </a:spcBef>
                        <a:spcAft>
                          <a:spcPts val="0"/>
                        </a:spcAft>
                        <a:buNone/>
                      </a:pPr>
                      <a:r>
                        <a:rPr lang="en">
                          <a:solidFill>
                            <a:schemeClr val="bg2"/>
                          </a:solidFill>
                        </a:rPr>
                        <a:t>Plan de mejora escolar</a:t>
                      </a:r>
                      <a:endParaRPr>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96200">
                <a:tc>
                  <a:txBody>
                    <a:bodyPr/>
                    <a:lstStyle/>
                    <a:p>
                      <a:pPr marL="0" lvl="0" indent="0" algn="l" rtl="0">
                        <a:lnSpc>
                          <a:spcPct val="115000"/>
                        </a:lnSpc>
                        <a:spcBef>
                          <a:spcPts val="1200"/>
                        </a:spcBef>
                        <a:spcAft>
                          <a:spcPts val="0"/>
                        </a:spcAft>
                        <a:buNone/>
                      </a:pPr>
                      <a:r>
                        <a:rPr lang="en" dirty="0">
                          <a:solidFill>
                            <a:schemeClr val="bg2"/>
                          </a:solidFill>
                        </a:rPr>
                        <a:t>Panel de control del estado de CA</a:t>
                      </a:r>
                      <a:endParaRPr dirty="0">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1200"/>
                        </a:spcBef>
                        <a:spcAft>
                          <a:spcPts val="0"/>
                        </a:spcAft>
                        <a:buNone/>
                      </a:pPr>
                      <a:r>
                        <a:rPr lang="en" dirty="0">
                          <a:solidFill>
                            <a:schemeClr val="bg2"/>
                          </a:solidFill>
                        </a:rPr>
                        <a:t>Plan único para el rendimiento estudiantil</a:t>
                      </a:r>
                      <a:endParaRPr dirty="0">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41575">
                <a:tc>
                  <a:txBody>
                    <a:bodyPr/>
                    <a:lstStyle/>
                    <a:p>
                      <a:pPr marL="0" lvl="0" indent="0" algn="l" rtl="0">
                        <a:lnSpc>
                          <a:spcPct val="115000"/>
                        </a:lnSpc>
                        <a:spcBef>
                          <a:spcPts val="1200"/>
                        </a:spcBef>
                        <a:spcAft>
                          <a:spcPts val="0"/>
                        </a:spcAft>
                        <a:buNone/>
                      </a:pPr>
                      <a:r>
                        <a:rPr lang="en">
                          <a:solidFill>
                            <a:schemeClr val="bg2"/>
                          </a:solidFill>
                        </a:rPr>
                        <a:t>Plan de responsabilidad de control local (LCAP)</a:t>
                      </a:r>
                      <a:endParaRPr>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1200"/>
                        </a:spcBef>
                        <a:spcAft>
                          <a:spcPts val="0"/>
                        </a:spcAft>
                        <a:buNone/>
                      </a:pPr>
                      <a:r>
                        <a:rPr lang="en" dirty="0">
                          <a:solidFill>
                            <a:schemeClr val="bg2"/>
                          </a:solidFill>
                        </a:rPr>
                        <a:t>Boleta de calificaciones de responsabilidad escolar</a:t>
                      </a:r>
                      <a:endParaRPr dirty="0">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41575">
                <a:tc>
                  <a:txBody>
                    <a:bodyPr/>
                    <a:lstStyle/>
                    <a:p>
                      <a:pPr marL="0" lvl="0" indent="0" algn="l" rtl="0">
                        <a:lnSpc>
                          <a:spcPct val="115000"/>
                        </a:lnSpc>
                        <a:spcBef>
                          <a:spcPts val="1200"/>
                        </a:spcBef>
                        <a:spcAft>
                          <a:spcPts val="0"/>
                        </a:spcAft>
                        <a:buNone/>
                      </a:pPr>
                      <a:r>
                        <a:rPr lang="en">
                          <a:solidFill>
                            <a:schemeClr val="bg2"/>
                          </a:solidFill>
                        </a:rPr>
                        <a:t>Encuesta de salud / comportamiento de riesgo</a:t>
                      </a:r>
                      <a:endParaRPr>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1200"/>
                        </a:spcBef>
                        <a:spcAft>
                          <a:spcPts val="0"/>
                        </a:spcAft>
                        <a:buNone/>
                      </a:pPr>
                      <a:r>
                        <a:rPr lang="en" dirty="0">
                          <a:solidFill>
                            <a:schemeClr val="bg2"/>
                          </a:solidFill>
                        </a:rPr>
                        <a:t>Plantilla de resultados del programa ASCA</a:t>
                      </a:r>
                      <a:endParaRPr dirty="0">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96200">
                <a:tc>
                  <a:txBody>
                    <a:bodyPr/>
                    <a:lstStyle/>
                    <a:p>
                      <a:pPr marL="0" lvl="0" indent="0" algn="l" rtl="0">
                        <a:lnSpc>
                          <a:spcPct val="115000"/>
                        </a:lnSpc>
                        <a:spcBef>
                          <a:spcPts val="1200"/>
                        </a:spcBef>
                        <a:spcAft>
                          <a:spcPts val="0"/>
                        </a:spcAft>
                        <a:buNone/>
                      </a:pPr>
                      <a:r>
                        <a:rPr lang="en">
                          <a:solidFill>
                            <a:schemeClr val="bg2"/>
                          </a:solidFill>
                        </a:rPr>
                        <a:t>Encuesta de clima escolar</a:t>
                      </a:r>
                      <a:endParaRPr>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1200"/>
                        </a:spcBef>
                        <a:spcAft>
                          <a:spcPts val="0"/>
                        </a:spcAft>
                        <a:buNone/>
                      </a:pPr>
                      <a:r>
                        <a:rPr lang="en" dirty="0">
                          <a:solidFill>
                            <a:schemeClr val="bg2"/>
                          </a:solidFill>
                        </a:rPr>
                        <a:t>Boletas de calificaciones de los estudiantes</a:t>
                      </a:r>
                      <a:endParaRPr dirty="0">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41575">
                <a:tc>
                  <a:txBody>
                    <a:bodyPr/>
                    <a:lstStyle/>
                    <a:p>
                      <a:pPr marL="0" lvl="0" indent="0" algn="l" rtl="0">
                        <a:lnSpc>
                          <a:spcPct val="115000"/>
                        </a:lnSpc>
                        <a:spcBef>
                          <a:spcPts val="1200"/>
                        </a:spcBef>
                        <a:spcAft>
                          <a:spcPts val="0"/>
                        </a:spcAft>
                        <a:buNone/>
                      </a:pPr>
                      <a:r>
                        <a:rPr lang="en">
                          <a:solidFill>
                            <a:schemeClr val="bg2"/>
                          </a:solidFill>
                        </a:rPr>
                        <a:t>Oficina de compensación nacional / postsecundaria</a:t>
                      </a:r>
                      <a:endParaRPr>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1200"/>
                        </a:spcBef>
                        <a:spcAft>
                          <a:spcPts val="0"/>
                        </a:spcAft>
                        <a:buNone/>
                      </a:pPr>
                      <a:r>
                        <a:rPr lang="en" dirty="0">
                          <a:solidFill>
                            <a:schemeClr val="bg2"/>
                          </a:solidFill>
                        </a:rPr>
                        <a:t>Encuestas de pruebas previas y posteriores a las lecciones de consejería</a:t>
                      </a:r>
                      <a:endParaRPr dirty="0">
                        <a:solidFill>
                          <a:schemeClr val="bg2"/>
                        </a:solidFill>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20815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MTMDSS Overview</a:t>
            </a:r>
            <a:endParaRPr/>
          </a:p>
        </p:txBody>
      </p:sp>
      <p:sp>
        <p:nvSpPr>
          <p:cNvPr id="152" name="Google Shape;152;p2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Multi-Tiered Multi-Domain</a:t>
            </a:r>
            <a:endParaRPr b="1"/>
          </a:p>
          <a:p>
            <a:pPr marL="0" lvl="0" indent="0" algn="l" rtl="0">
              <a:spcBef>
                <a:spcPts val="1200"/>
              </a:spcBef>
              <a:spcAft>
                <a:spcPts val="0"/>
              </a:spcAft>
              <a:buNone/>
            </a:pPr>
            <a:r>
              <a:rPr lang="en" b="1"/>
              <a:t>System of Supports</a:t>
            </a:r>
            <a:endParaRPr b="1"/>
          </a:p>
          <a:p>
            <a:pPr marL="0" lvl="0" indent="0" algn="l" rtl="0">
              <a:spcBef>
                <a:spcPts val="1200"/>
              </a:spcBef>
              <a:spcAft>
                <a:spcPts val="0"/>
              </a:spcAft>
              <a:buNone/>
            </a:pPr>
            <a:endParaRPr b="1"/>
          </a:p>
          <a:p>
            <a:pPr marL="0" lvl="0" indent="0" algn="l" rtl="0">
              <a:spcBef>
                <a:spcPts val="1200"/>
              </a:spcBef>
              <a:spcAft>
                <a:spcPts val="0"/>
              </a:spcAft>
              <a:buNone/>
            </a:pPr>
            <a:r>
              <a:rPr lang="en" sz="1600"/>
              <a:t>Tier 1-All Students</a:t>
            </a:r>
            <a:endParaRPr sz="1600"/>
          </a:p>
          <a:p>
            <a:pPr marL="0" lvl="0" indent="0" algn="l" rtl="0">
              <a:spcBef>
                <a:spcPts val="1200"/>
              </a:spcBef>
              <a:spcAft>
                <a:spcPts val="0"/>
              </a:spcAft>
              <a:buNone/>
            </a:pPr>
            <a:r>
              <a:rPr lang="en" sz="1600"/>
              <a:t>Tier 2-Some Students</a:t>
            </a:r>
            <a:endParaRPr sz="1600"/>
          </a:p>
          <a:p>
            <a:pPr marL="0" lvl="0" indent="0" algn="l" rtl="0">
              <a:spcBef>
                <a:spcPts val="1200"/>
              </a:spcBef>
              <a:spcAft>
                <a:spcPts val="0"/>
              </a:spcAft>
              <a:buNone/>
            </a:pPr>
            <a:r>
              <a:rPr lang="en" sz="1600"/>
              <a:t>Tier 3-Few Students</a:t>
            </a:r>
            <a:endParaRPr sz="1600"/>
          </a:p>
          <a:p>
            <a:pPr marL="0" lvl="0" indent="0" algn="l" rtl="0">
              <a:spcBef>
                <a:spcPts val="1200"/>
              </a:spcBef>
              <a:spcAft>
                <a:spcPts val="1200"/>
              </a:spcAft>
              <a:buNone/>
            </a:pPr>
            <a:endParaRPr/>
          </a:p>
        </p:txBody>
      </p:sp>
      <p:pic>
        <p:nvPicPr>
          <p:cNvPr id="153" name="Google Shape;153;p25"/>
          <p:cNvPicPr preferRelativeResize="0"/>
          <p:nvPr/>
        </p:nvPicPr>
        <p:blipFill>
          <a:blip r:embed="rId3">
            <a:alphaModFix/>
          </a:blip>
          <a:stretch>
            <a:fillRect/>
          </a:stretch>
        </p:blipFill>
        <p:spPr>
          <a:xfrm>
            <a:off x="3516544" y="-37000"/>
            <a:ext cx="5627463" cy="5143501"/>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ctrTitle"/>
          </p:nvPr>
        </p:nvSpPr>
        <p:spPr>
          <a:xfrm>
            <a:off x="311700" y="1931600"/>
            <a:ext cx="8520600" cy="86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300"/>
              <a:t>Distrito Escolar Unificado de Ventura</a:t>
            </a:r>
            <a:endParaRPr sz="4300"/>
          </a:p>
        </p:txBody>
      </p:sp>
      <p:sp>
        <p:nvSpPr>
          <p:cNvPr id="74" name="Google Shape;74;p14"/>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Consejería escolar</a:t>
            </a:r>
            <a:endParaRPr/>
          </a:p>
        </p:txBody>
      </p:sp>
      <p:pic>
        <p:nvPicPr>
          <p:cNvPr id="75" name="Google Shape;75;p14"/>
          <p:cNvPicPr preferRelativeResize="0"/>
          <p:nvPr/>
        </p:nvPicPr>
        <p:blipFill>
          <a:blip r:embed="rId3">
            <a:alphaModFix/>
          </a:blip>
          <a:stretch>
            <a:fillRect/>
          </a:stretch>
        </p:blipFill>
        <p:spPr>
          <a:xfrm>
            <a:off x="3580699" y="445675"/>
            <a:ext cx="2477625" cy="1249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MTMDSS Overview</a:t>
            </a:r>
            <a:endParaRPr/>
          </a:p>
        </p:txBody>
      </p:sp>
      <p:sp>
        <p:nvSpPr>
          <p:cNvPr id="159" name="Google Shape;159;p2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Sistema de apoyo de</a:t>
            </a:r>
            <a:endParaRPr b="1"/>
          </a:p>
          <a:p>
            <a:pPr marL="0" lvl="0" indent="0" algn="l" rtl="0">
              <a:spcBef>
                <a:spcPts val="1200"/>
              </a:spcBef>
              <a:spcAft>
                <a:spcPts val="0"/>
              </a:spcAft>
              <a:buNone/>
            </a:pPr>
            <a:r>
              <a:rPr lang="en" b="1"/>
              <a:t>múltiples niveles y </a:t>
            </a:r>
            <a:endParaRPr b="1"/>
          </a:p>
          <a:p>
            <a:pPr marL="0" lvl="0" indent="0" algn="l" rtl="0">
              <a:spcBef>
                <a:spcPts val="1200"/>
              </a:spcBef>
              <a:spcAft>
                <a:spcPts val="0"/>
              </a:spcAft>
              <a:buNone/>
            </a:pPr>
            <a:r>
              <a:rPr lang="en" b="1"/>
              <a:t>dominios múltiples</a:t>
            </a:r>
            <a:endParaRPr b="1"/>
          </a:p>
          <a:p>
            <a:pPr marL="0" lvl="0" indent="0" algn="l" rtl="0">
              <a:spcBef>
                <a:spcPts val="1200"/>
              </a:spcBef>
              <a:spcAft>
                <a:spcPts val="0"/>
              </a:spcAft>
              <a:buNone/>
            </a:pPr>
            <a:r>
              <a:rPr lang="en" sz="1600"/>
              <a:t>Nivel 1: todos los estudiantes</a:t>
            </a:r>
            <a:endParaRPr sz="1600"/>
          </a:p>
          <a:p>
            <a:pPr marL="0" lvl="0" indent="0" algn="l" rtl="0">
              <a:spcBef>
                <a:spcPts val="1200"/>
              </a:spcBef>
              <a:spcAft>
                <a:spcPts val="0"/>
              </a:spcAft>
              <a:buNone/>
            </a:pPr>
            <a:r>
              <a:rPr lang="en" sz="1600"/>
              <a:t>Nivel 2: algunos estudiantes</a:t>
            </a:r>
            <a:endParaRPr sz="1600"/>
          </a:p>
          <a:p>
            <a:pPr marL="0" lvl="0" indent="0" algn="l" rtl="0">
              <a:spcBef>
                <a:spcPts val="1200"/>
              </a:spcBef>
              <a:spcAft>
                <a:spcPts val="0"/>
              </a:spcAft>
              <a:buNone/>
            </a:pPr>
            <a:r>
              <a:rPr lang="en" sz="1600"/>
              <a:t>Nivel 3: pocos estudiantes</a:t>
            </a:r>
            <a:endParaRPr sz="1600"/>
          </a:p>
          <a:p>
            <a:pPr marL="0" lvl="0" indent="0" algn="l" rtl="0">
              <a:spcBef>
                <a:spcPts val="1200"/>
              </a:spcBef>
              <a:spcAft>
                <a:spcPts val="0"/>
              </a:spcAft>
              <a:buNone/>
            </a:pPr>
            <a:endParaRPr sz="1600"/>
          </a:p>
          <a:p>
            <a:pPr marL="0" lvl="0" indent="0" algn="l" rtl="0">
              <a:spcBef>
                <a:spcPts val="1200"/>
              </a:spcBef>
              <a:spcAft>
                <a:spcPts val="1200"/>
              </a:spcAft>
              <a:buNone/>
            </a:pPr>
            <a:endParaRPr/>
          </a:p>
        </p:txBody>
      </p:sp>
      <p:pic>
        <p:nvPicPr>
          <p:cNvPr id="160" name="Google Shape;160;p22"/>
          <p:cNvPicPr preferRelativeResize="0"/>
          <p:nvPr/>
        </p:nvPicPr>
        <p:blipFill>
          <a:blip r:embed="rId3">
            <a:alphaModFix/>
          </a:blip>
          <a:stretch>
            <a:fillRect/>
          </a:stretch>
        </p:blipFill>
        <p:spPr>
          <a:xfrm>
            <a:off x="3516544" y="-37000"/>
            <a:ext cx="5627463" cy="5143501"/>
          </a:xfrm>
          <a:prstGeom prst="rect">
            <a:avLst/>
          </a:prstGeom>
          <a:noFill/>
          <a:ln>
            <a:noFill/>
          </a:ln>
        </p:spPr>
      </p:pic>
      <p:sp>
        <p:nvSpPr>
          <p:cNvPr id="161" name="Google Shape;161;p22"/>
          <p:cNvSpPr txBox="1"/>
          <p:nvPr/>
        </p:nvSpPr>
        <p:spPr>
          <a:xfrm>
            <a:off x="5635350" y="661775"/>
            <a:ext cx="1556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highlight>
                  <a:srgbClr val="D5A6BD"/>
                </a:highlight>
                <a:latin typeface="Open Sans"/>
                <a:ea typeface="Open Sans"/>
                <a:cs typeface="Open Sans"/>
                <a:sym typeface="Open Sans"/>
              </a:rPr>
              <a:t>Remisión a recursos</a:t>
            </a:r>
            <a:endParaRPr sz="1000" b="1">
              <a:highlight>
                <a:srgbClr val="D5A6BD"/>
              </a:highlight>
              <a:latin typeface="Open Sans"/>
              <a:ea typeface="Open Sans"/>
              <a:cs typeface="Open Sans"/>
              <a:sym typeface="Open Sans"/>
            </a:endParaRPr>
          </a:p>
        </p:txBody>
      </p:sp>
      <p:sp>
        <p:nvSpPr>
          <p:cNvPr id="162" name="Google Shape;162;p22"/>
          <p:cNvSpPr txBox="1"/>
          <p:nvPr/>
        </p:nvSpPr>
        <p:spPr>
          <a:xfrm>
            <a:off x="5580163" y="1083625"/>
            <a:ext cx="1667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highlight>
                  <a:srgbClr val="F9CB9C"/>
                </a:highlight>
                <a:latin typeface="Open Sans"/>
                <a:ea typeface="Open Sans"/>
                <a:cs typeface="Open Sans"/>
                <a:sym typeface="Open Sans"/>
              </a:rPr>
              <a:t>Consejería individual</a:t>
            </a:r>
            <a:endParaRPr sz="1100" b="1">
              <a:highlight>
                <a:srgbClr val="F9CB9C"/>
              </a:highlight>
              <a:latin typeface="Open Sans"/>
              <a:ea typeface="Open Sans"/>
              <a:cs typeface="Open Sans"/>
              <a:sym typeface="Open Sans"/>
            </a:endParaRPr>
          </a:p>
        </p:txBody>
      </p:sp>
      <p:sp>
        <p:nvSpPr>
          <p:cNvPr id="163" name="Google Shape;163;p22"/>
          <p:cNvSpPr txBox="1"/>
          <p:nvPr/>
        </p:nvSpPr>
        <p:spPr>
          <a:xfrm>
            <a:off x="5509725" y="1591350"/>
            <a:ext cx="18621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a:solidFill>
                  <a:schemeClr val="lt1"/>
                </a:solidFill>
                <a:highlight>
                  <a:srgbClr val="3D85C6"/>
                </a:highlight>
                <a:latin typeface="Open Sans"/>
                <a:ea typeface="Open Sans"/>
                <a:cs typeface="Open Sans"/>
                <a:sym typeface="Open Sans"/>
              </a:rPr>
              <a:t>Uso de datos para intervenciones de siguiente nivel</a:t>
            </a:r>
            <a:endParaRPr sz="500">
              <a:solidFill>
                <a:schemeClr val="lt1"/>
              </a:solidFill>
              <a:highlight>
                <a:srgbClr val="3D85C6"/>
              </a:highlight>
              <a:latin typeface="Open Sans"/>
              <a:ea typeface="Open Sans"/>
              <a:cs typeface="Open Sans"/>
              <a:sym typeface="Open Sans"/>
            </a:endParaRPr>
          </a:p>
        </p:txBody>
      </p:sp>
      <p:sp>
        <p:nvSpPr>
          <p:cNvPr id="164" name="Google Shape;164;p22"/>
          <p:cNvSpPr txBox="1"/>
          <p:nvPr/>
        </p:nvSpPr>
        <p:spPr>
          <a:xfrm>
            <a:off x="5662425" y="2044825"/>
            <a:ext cx="1819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highlight>
                  <a:srgbClr val="F9CB9C"/>
                </a:highlight>
                <a:latin typeface="Open Sans"/>
                <a:ea typeface="Open Sans"/>
                <a:cs typeface="Open Sans"/>
                <a:sym typeface="Open Sans"/>
              </a:rPr>
              <a:t>Grupos pequeños / individual / derivación a recursos</a:t>
            </a:r>
            <a:endParaRPr sz="800" b="1">
              <a:highlight>
                <a:srgbClr val="F9CB9C"/>
              </a:highlight>
              <a:latin typeface="Open Sans"/>
              <a:ea typeface="Open Sans"/>
              <a:cs typeface="Open Sans"/>
              <a:sym typeface="Open Sans"/>
            </a:endParaRPr>
          </a:p>
        </p:txBody>
      </p:sp>
      <p:sp>
        <p:nvSpPr>
          <p:cNvPr id="165" name="Google Shape;165;p22"/>
          <p:cNvSpPr txBox="1"/>
          <p:nvPr/>
        </p:nvSpPr>
        <p:spPr>
          <a:xfrm>
            <a:off x="5616525" y="2698350"/>
            <a:ext cx="1602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highlight>
                  <a:srgbClr val="F9CB9C"/>
                </a:highlight>
                <a:latin typeface="Open Sans"/>
                <a:ea typeface="Open Sans"/>
                <a:cs typeface="Open Sans"/>
                <a:sym typeface="Open Sans"/>
              </a:rPr>
              <a:t>Consulta / colaboración</a:t>
            </a:r>
            <a:endParaRPr sz="900" b="1">
              <a:highlight>
                <a:srgbClr val="F9CB9C"/>
              </a:highlight>
              <a:latin typeface="Open Sans"/>
              <a:ea typeface="Open Sans"/>
              <a:cs typeface="Open Sans"/>
              <a:sym typeface="Open Sans"/>
            </a:endParaRPr>
          </a:p>
        </p:txBody>
      </p:sp>
      <p:sp>
        <p:nvSpPr>
          <p:cNvPr id="166" name="Google Shape;166;p22"/>
          <p:cNvSpPr txBox="1"/>
          <p:nvPr/>
        </p:nvSpPr>
        <p:spPr>
          <a:xfrm>
            <a:off x="5460225" y="3243875"/>
            <a:ext cx="19611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highlight>
                  <a:srgbClr val="3C78D8"/>
                </a:highlight>
                <a:latin typeface="Open Sans"/>
                <a:ea typeface="Open Sans"/>
                <a:cs typeface="Open Sans"/>
                <a:sym typeface="Open Sans"/>
              </a:rPr>
              <a:t>Uso de datos para intervenciones apropiadas</a:t>
            </a:r>
            <a:endParaRPr sz="600">
              <a:solidFill>
                <a:schemeClr val="lt1"/>
              </a:solidFill>
              <a:highlight>
                <a:srgbClr val="3C78D8"/>
              </a:highlight>
              <a:latin typeface="Open Sans"/>
              <a:ea typeface="Open Sans"/>
              <a:cs typeface="Open Sans"/>
              <a:sym typeface="Open Sans"/>
            </a:endParaRPr>
          </a:p>
        </p:txBody>
      </p:sp>
      <p:sp>
        <p:nvSpPr>
          <p:cNvPr id="167" name="Google Shape;167;p22"/>
          <p:cNvSpPr txBox="1"/>
          <p:nvPr/>
        </p:nvSpPr>
        <p:spPr>
          <a:xfrm>
            <a:off x="5397375" y="3590825"/>
            <a:ext cx="208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highlight>
                  <a:srgbClr val="CCCCCC"/>
                </a:highlight>
                <a:latin typeface="Open Sans"/>
                <a:ea typeface="Open Sans"/>
                <a:cs typeface="Open Sans"/>
                <a:sym typeface="Open Sans"/>
              </a:rPr>
              <a:t>Plan de estudios básico del distrito</a:t>
            </a:r>
            <a:endParaRPr sz="800" b="1">
              <a:highlight>
                <a:srgbClr val="CCCCCC"/>
              </a:highlight>
              <a:latin typeface="Open Sans"/>
              <a:ea typeface="Open Sans"/>
              <a:cs typeface="Open Sans"/>
              <a:sym typeface="Open Sans"/>
            </a:endParaRPr>
          </a:p>
        </p:txBody>
      </p:sp>
      <p:sp>
        <p:nvSpPr>
          <p:cNvPr id="168" name="Google Shape;168;p22"/>
          <p:cNvSpPr txBox="1"/>
          <p:nvPr/>
        </p:nvSpPr>
        <p:spPr>
          <a:xfrm>
            <a:off x="5258925" y="4021700"/>
            <a:ext cx="231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highlight>
                  <a:srgbClr val="CCCCCC"/>
                </a:highlight>
                <a:latin typeface="Open Sans"/>
                <a:ea typeface="Open Sans"/>
                <a:cs typeface="Open Sans"/>
                <a:sym typeface="Open Sans"/>
              </a:rPr>
              <a:t>Planificación estudiantil individual (6-12)</a:t>
            </a:r>
            <a:endParaRPr sz="800" b="1">
              <a:highlight>
                <a:srgbClr val="CCCCCC"/>
              </a:highlight>
              <a:latin typeface="Open Sans"/>
              <a:ea typeface="Open Sans"/>
              <a:cs typeface="Open Sans"/>
              <a:sym typeface="Open Sans"/>
            </a:endParaRPr>
          </a:p>
        </p:txBody>
      </p:sp>
      <p:sp>
        <p:nvSpPr>
          <p:cNvPr id="169" name="Google Shape;169;p22"/>
          <p:cNvSpPr txBox="1"/>
          <p:nvPr/>
        </p:nvSpPr>
        <p:spPr>
          <a:xfrm>
            <a:off x="5291325" y="4468000"/>
            <a:ext cx="2253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highlight>
                  <a:srgbClr val="CCCCCC"/>
                </a:highlight>
                <a:latin typeface="Open Sans"/>
                <a:ea typeface="Open Sans"/>
                <a:cs typeface="Open Sans"/>
                <a:sym typeface="Open Sans"/>
              </a:rPr>
              <a:t>Actividades en todo el distrito / escuela</a:t>
            </a:r>
            <a:endParaRPr sz="800" b="1">
              <a:highlight>
                <a:srgbClr val="CCCCCC"/>
              </a:highlight>
              <a:latin typeface="Open Sans"/>
              <a:ea typeface="Open Sans"/>
              <a:cs typeface="Open Sans"/>
              <a:sym typeface="Open Sans"/>
            </a:endParaRPr>
          </a:p>
        </p:txBody>
      </p:sp>
      <p:sp>
        <p:nvSpPr>
          <p:cNvPr id="170" name="Google Shape;170;p22"/>
          <p:cNvSpPr txBox="1"/>
          <p:nvPr/>
        </p:nvSpPr>
        <p:spPr>
          <a:xfrm>
            <a:off x="4857225" y="4914300"/>
            <a:ext cx="652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highlight>
                  <a:srgbClr val="B7B7B7"/>
                </a:highlight>
                <a:latin typeface="Open Sans"/>
                <a:ea typeface="Open Sans"/>
                <a:cs typeface="Open Sans"/>
                <a:sym typeface="Open Sans"/>
              </a:rPr>
              <a:t>Académico</a:t>
            </a:r>
            <a:endParaRPr sz="600" b="1">
              <a:highlight>
                <a:srgbClr val="B7B7B7"/>
              </a:highlight>
              <a:latin typeface="Open Sans"/>
              <a:ea typeface="Open Sans"/>
              <a:cs typeface="Open Sans"/>
              <a:sym typeface="Open Sans"/>
            </a:endParaRPr>
          </a:p>
        </p:txBody>
      </p:sp>
      <p:sp>
        <p:nvSpPr>
          <p:cNvPr id="171" name="Google Shape;171;p22"/>
          <p:cNvSpPr txBox="1"/>
          <p:nvPr/>
        </p:nvSpPr>
        <p:spPr>
          <a:xfrm>
            <a:off x="5899000" y="4914300"/>
            <a:ext cx="1014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highlight>
                  <a:srgbClr val="CCCCCC"/>
                </a:highlight>
                <a:latin typeface="Open Sans"/>
                <a:ea typeface="Open Sans"/>
                <a:cs typeface="Open Sans"/>
                <a:sym typeface="Open Sans"/>
              </a:rPr>
              <a:t>Universidad / Carrera</a:t>
            </a:r>
            <a:endParaRPr sz="600" b="1">
              <a:highlight>
                <a:srgbClr val="CCCCCC"/>
              </a:highlight>
              <a:latin typeface="Open Sans"/>
              <a:ea typeface="Open Sans"/>
              <a:cs typeface="Open Sans"/>
              <a:sym typeface="Open Sans"/>
            </a:endParaRPr>
          </a:p>
        </p:txBody>
      </p:sp>
      <p:sp>
        <p:nvSpPr>
          <p:cNvPr id="172" name="Google Shape;172;p22"/>
          <p:cNvSpPr txBox="1"/>
          <p:nvPr/>
        </p:nvSpPr>
        <p:spPr>
          <a:xfrm>
            <a:off x="7108625" y="4914300"/>
            <a:ext cx="8736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highlight>
                  <a:srgbClr val="CCCCCC"/>
                </a:highlight>
                <a:latin typeface="Open Sans"/>
                <a:ea typeface="Open Sans"/>
                <a:cs typeface="Open Sans"/>
                <a:sym typeface="Open Sans"/>
              </a:rPr>
              <a:t>Social emocional</a:t>
            </a:r>
            <a:endParaRPr sz="600" b="1">
              <a:highlight>
                <a:srgbClr val="CCCCCC"/>
              </a:highlight>
              <a:latin typeface="Open Sans"/>
              <a:ea typeface="Open Sans"/>
              <a:cs typeface="Open Sans"/>
              <a:sym typeface="Open Sans"/>
            </a:endParaRPr>
          </a:p>
        </p:txBody>
      </p:sp>
      <p:sp>
        <p:nvSpPr>
          <p:cNvPr id="173" name="Google Shape;173;p22"/>
          <p:cNvSpPr txBox="1"/>
          <p:nvPr/>
        </p:nvSpPr>
        <p:spPr>
          <a:xfrm>
            <a:off x="4082750" y="2869375"/>
            <a:ext cx="774600" cy="646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600" b="1">
                <a:latin typeface="Open Sans"/>
                <a:ea typeface="Open Sans"/>
                <a:cs typeface="Open Sans"/>
                <a:sym typeface="Open Sans"/>
              </a:rPr>
              <a:t>Elementos de datos acordados por el distrito / sitio</a:t>
            </a:r>
            <a:endParaRPr sz="600" b="1">
              <a:latin typeface="Open Sans"/>
              <a:ea typeface="Open Sans"/>
              <a:cs typeface="Open Sans"/>
              <a:sym typeface="Open Sans"/>
            </a:endParaRPr>
          </a:p>
        </p:txBody>
      </p:sp>
      <p:sp>
        <p:nvSpPr>
          <p:cNvPr id="174" name="Google Shape;174;p22"/>
          <p:cNvSpPr txBox="1"/>
          <p:nvPr/>
        </p:nvSpPr>
        <p:spPr>
          <a:xfrm rot="-4675721">
            <a:off x="4159090" y="4075112"/>
            <a:ext cx="717260" cy="338683"/>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Open Sans"/>
                <a:ea typeface="Open Sans"/>
                <a:cs typeface="Open Sans"/>
                <a:sym typeface="Open Sans"/>
              </a:rPr>
              <a:t>NIVEL 1</a:t>
            </a:r>
            <a:endParaRPr sz="1000" b="1">
              <a:latin typeface="Open Sans"/>
              <a:ea typeface="Open Sans"/>
              <a:cs typeface="Open Sans"/>
              <a:sym typeface="Open Sans"/>
            </a:endParaRPr>
          </a:p>
        </p:txBody>
      </p:sp>
      <p:sp>
        <p:nvSpPr>
          <p:cNvPr id="175" name="Google Shape;175;p22"/>
          <p:cNvSpPr txBox="1"/>
          <p:nvPr/>
        </p:nvSpPr>
        <p:spPr>
          <a:xfrm rot="-4675562">
            <a:off x="4615588" y="2325931"/>
            <a:ext cx="692724" cy="338683"/>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Open Sans"/>
                <a:ea typeface="Open Sans"/>
                <a:cs typeface="Open Sans"/>
                <a:sym typeface="Open Sans"/>
              </a:rPr>
              <a:t>NIVEL 2</a:t>
            </a:r>
            <a:endParaRPr sz="1000" b="1">
              <a:latin typeface="Open Sans"/>
              <a:ea typeface="Open Sans"/>
              <a:cs typeface="Open Sans"/>
              <a:sym typeface="Open Sans"/>
            </a:endParaRPr>
          </a:p>
        </p:txBody>
      </p:sp>
      <p:sp>
        <p:nvSpPr>
          <p:cNvPr id="176" name="Google Shape;176;p22"/>
          <p:cNvSpPr txBox="1"/>
          <p:nvPr/>
        </p:nvSpPr>
        <p:spPr>
          <a:xfrm rot="-4675721">
            <a:off x="4952690" y="661787"/>
            <a:ext cx="717260" cy="338683"/>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Open Sans"/>
                <a:ea typeface="Open Sans"/>
                <a:cs typeface="Open Sans"/>
                <a:sym typeface="Open Sans"/>
              </a:rPr>
              <a:t>NIVEL 3</a:t>
            </a:r>
            <a:endParaRPr sz="1000" b="1">
              <a:latin typeface="Open Sans"/>
              <a:ea typeface="Open Sans"/>
              <a:cs typeface="Open Sans"/>
              <a:sym typeface="Open Sans"/>
            </a:endParaRPr>
          </a:p>
        </p:txBody>
      </p:sp>
      <p:sp>
        <p:nvSpPr>
          <p:cNvPr id="177" name="Google Shape;177;p22"/>
          <p:cNvSpPr txBox="1"/>
          <p:nvPr/>
        </p:nvSpPr>
        <p:spPr>
          <a:xfrm rot="4800354">
            <a:off x="7783177" y="4006235"/>
            <a:ext cx="717386" cy="338742"/>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Open Sans"/>
                <a:ea typeface="Open Sans"/>
                <a:cs typeface="Open Sans"/>
                <a:sym typeface="Open Sans"/>
              </a:rPr>
              <a:t>TODOS</a:t>
            </a:r>
            <a:endParaRPr sz="1000" b="1">
              <a:latin typeface="Open Sans"/>
              <a:ea typeface="Open Sans"/>
              <a:cs typeface="Open Sans"/>
              <a:sym typeface="Open Sans"/>
            </a:endParaRPr>
          </a:p>
        </p:txBody>
      </p:sp>
      <p:sp>
        <p:nvSpPr>
          <p:cNvPr id="178" name="Google Shape;178;p22"/>
          <p:cNvSpPr txBox="1"/>
          <p:nvPr/>
        </p:nvSpPr>
        <p:spPr>
          <a:xfrm rot="4830795">
            <a:off x="7387626" y="2188685"/>
            <a:ext cx="809977" cy="33853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Open Sans"/>
                <a:ea typeface="Open Sans"/>
                <a:cs typeface="Open Sans"/>
                <a:sym typeface="Open Sans"/>
              </a:rPr>
              <a:t>ALGUNOS</a:t>
            </a:r>
            <a:endParaRPr sz="1000" b="1">
              <a:latin typeface="Open Sans"/>
              <a:ea typeface="Open Sans"/>
              <a:cs typeface="Open Sans"/>
              <a:sym typeface="Open Sans"/>
            </a:endParaRPr>
          </a:p>
        </p:txBody>
      </p:sp>
      <p:sp>
        <p:nvSpPr>
          <p:cNvPr id="179" name="Google Shape;179;p22"/>
          <p:cNvSpPr txBox="1"/>
          <p:nvPr/>
        </p:nvSpPr>
        <p:spPr>
          <a:xfrm rot="4752135">
            <a:off x="7150358" y="775400"/>
            <a:ext cx="717402" cy="338724"/>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Open Sans"/>
                <a:ea typeface="Open Sans"/>
                <a:cs typeface="Open Sans"/>
                <a:sym typeface="Open Sans"/>
              </a:rPr>
              <a:t>POCOS</a:t>
            </a:r>
            <a:endParaRPr sz="1000" b="1">
              <a:latin typeface="Open Sans"/>
              <a:ea typeface="Open Sans"/>
              <a:cs typeface="Open Sans"/>
              <a:sym typeface="Open Sans"/>
            </a:endParaRPr>
          </a:p>
        </p:txBody>
      </p:sp>
      <p:sp>
        <p:nvSpPr>
          <p:cNvPr id="180" name="Google Shape;180;p22"/>
          <p:cNvSpPr txBox="1"/>
          <p:nvPr/>
        </p:nvSpPr>
        <p:spPr>
          <a:xfrm>
            <a:off x="4431825" y="54225"/>
            <a:ext cx="3144900" cy="276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latin typeface="Open Sans"/>
                <a:ea typeface="Open Sans"/>
                <a:cs typeface="Open Sans"/>
                <a:sym typeface="Open Sans"/>
              </a:rPr>
              <a:t>SISTEMA DE APOYO DE MÚLTIPLES NIVELES Y DOMINIOS MÚLTIPLES (MTMDSS)</a:t>
            </a:r>
            <a:endParaRPr sz="600">
              <a:latin typeface="Open Sans"/>
              <a:ea typeface="Open Sans"/>
              <a:cs typeface="Open Sans"/>
              <a:sym typeface="Open Sans"/>
            </a:endParaRPr>
          </a:p>
        </p:txBody>
      </p:sp>
    </p:spTree>
    <p:extLst>
      <p:ext uri="{BB962C8B-B14F-4D97-AF65-F5344CB8AC3E}">
        <p14:creationId xmlns:p14="http://schemas.microsoft.com/office/powerpoint/2010/main" val="1752158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1 Supports-All Students</a:t>
            </a:r>
            <a:endParaRPr/>
          </a:p>
        </p:txBody>
      </p:sp>
      <p:sp>
        <p:nvSpPr>
          <p:cNvPr id="159" name="Google Shape;159;p2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u="sng"/>
              <a:t>Tier 1 Franchised Core Curriculum Lessons</a:t>
            </a:r>
            <a:endParaRPr b="1" u="sng"/>
          </a:p>
          <a:p>
            <a:pPr marL="457200" lvl="0" indent="-287655" algn="l" rtl="0">
              <a:spcBef>
                <a:spcPts val="1200"/>
              </a:spcBef>
              <a:spcAft>
                <a:spcPts val="0"/>
              </a:spcAft>
              <a:buSzPct val="100000"/>
              <a:buChar char="●"/>
            </a:pPr>
            <a:r>
              <a:rPr lang="en" sz="1200" b="1"/>
              <a:t>Academic, Social-Emotional, College and Career</a:t>
            </a:r>
            <a:endParaRPr sz="1200" b="1"/>
          </a:p>
          <a:p>
            <a:pPr marL="457200" lvl="0" indent="-287655" algn="l" rtl="0">
              <a:spcBef>
                <a:spcPts val="0"/>
              </a:spcBef>
              <a:spcAft>
                <a:spcPts val="0"/>
              </a:spcAft>
              <a:buSzPct val="100000"/>
              <a:buChar char="●"/>
            </a:pPr>
            <a:r>
              <a:rPr lang="en" sz="1200" b="1"/>
              <a:t>Focus on Core Competencies</a:t>
            </a:r>
            <a:endParaRPr sz="1200" b="1"/>
          </a:p>
          <a:p>
            <a:pPr marL="457200" lvl="0" indent="-287655" algn="l" rtl="0">
              <a:spcBef>
                <a:spcPts val="0"/>
              </a:spcBef>
              <a:spcAft>
                <a:spcPts val="0"/>
              </a:spcAft>
              <a:buSzPct val="100000"/>
              <a:buChar char="●"/>
            </a:pPr>
            <a:r>
              <a:rPr lang="en" sz="1200" b="1"/>
              <a:t>Take Place Throughout the School Year-Designated by Fall,Winter Spring </a:t>
            </a:r>
            <a:endParaRPr sz="1200" b="1"/>
          </a:p>
          <a:p>
            <a:pPr marL="0" lvl="0" indent="0" algn="l" rtl="0">
              <a:spcBef>
                <a:spcPts val="1200"/>
              </a:spcBef>
              <a:spcAft>
                <a:spcPts val="0"/>
              </a:spcAft>
              <a:buNone/>
            </a:pPr>
            <a:r>
              <a:rPr lang="en" b="1" u="sng"/>
              <a:t>Needs Assessments</a:t>
            </a:r>
            <a:endParaRPr b="1" u="sng"/>
          </a:p>
          <a:p>
            <a:pPr marL="457200" lvl="0" indent="-287655" algn="l" rtl="0">
              <a:spcBef>
                <a:spcPts val="1200"/>
              </a:spcBef>
              <a:spcAft>
                <a:spcPts val="0"/>
              </a:spcAft>
              <a:buSzPct val="100000"/>
              <a:buChar char="●"/>
            </a:pPr>
            <a:r>
              <a:rPr lang="en" sz="1200" b="1"/>
              <a:t>Student Surveys, Staff Surveys, Google Forms</a:t>
            </a:r>
            <a:endParaRPr sz="1200" b="1"/>
          </a:p>
          <a:p>
            <a:pPr marL="457200" lvl="0" indent="-287655" algn="l" rtl="0">
              <a:spcBef>
                <a:spcPts val="0"/>
              </a:spcBef>
              <a:spcAft>
                <a:spcPts val="0"/>
              </a:spcAft>
              <a:buSzPct val="100000"/>
              <a:buChar char="●"/>
            </a:pPr>
            <a:r>
              <a:rPr lang="en" sz="1200" b="1"/>
              <a:t>Identify Ever Changing Needs and Priorities of Stakeholders</a:t>
            </a:r>
            <a:endParaRPr sz="1200" b="1"/>
          </a:p>
          <a:p>
            <a:pPr marL="457200" lvl="0" indent="-287655" algn="l" rtl="0">
              <a:spcBef>
                <a:spcPts val="0"/>
              </a:spcBef>
              <a:spcAft>
                <a:spcPts val="0"/>
              </a:spcAft>
              <a:buSzPct val="100000"/>
              <a:buChar char="●"/>
            </a:pPr>
            <a:r>
              <a:rPr lang="en" sz="1200" b="1"/>
              <a:t>Take Place at Varying Times by Site-Start of School Year and/or at Intervals</a:t>
            </a:r>
            <a:endParaRPr sz="1200" b="1"/>
          </a:p>
          <a:p>
            <a:pPr marL="0" lvl="0" indent="0" algn="l" rtl="0">
              <a:spcBef>
                <a:spcPts val="1200"/>
              </a:spcBef>
              <a:spcAft>
                <a:spcPts val="0"/>
              </a:spcAft>
              <a:buNone/>
            </a:pPr>
            <a:r>
              <a:rPr lang="en" b="1" u="sng"/>
              <a:t>School-Wide Initiatives</a:t>
            </a:r>
            <a:endParaRPr b="1" u="sng"/>
          </a:p>
          <a:p>
            <a:pPr marL="457200" lvl="0" indent="-287655" algn="l" rtl="0">
              <a:spcBef>
                <a:spcPts val="1200"/>
              </a:spcBef>
              <a:spcAft>
                <a:spcPts val="0"/>
              </a:spcAft>
              <a:buSzPct val="100000"/>
              <a:buChar char="●"/>
            </a:pPr>
            <a:r>
              <a:rPr lang="en" sz="1200" b="1"/>
              <a:t>October-Bully Prevention</a:t>
            </a:r>
            <a:endParaRPr sz="1200" b="1"/>
          </a:p>
          <a:p>
            <a:pPr marL="457200" lvl="0" indent="-287655" algn="l" rtl="0">
              <a:spcBef>
                <a:spcPts val="0"/>
              </a:spcBef>
              <a:spcAft>
                <a:spcPts val="0"/>
              </a:spcAft>
              <a:buSzPct val="100000"/>
              <a:buChar char="●"/>
            </a:pPr>
            <a:r>
              <a:rPr lang="en" sz="1200" b="1"/>
              <a:t>May-Mental Health Awareness</a:t>
            </a:r>
            <a:endParaRPr sz="1200" b="1"/>
          </a:p>
          <a:p>
            <a:pPr marL="457200" lvl="0" indent="-287655" algn="l" rtl="0">
              <a:spcBef>
                <a:spcPts val="0"/>
              </a:spcBef>
              <a:spcAft>
                <a:spcPts val="0"/>
              </a:spcAft>
              <a:buSzPct val="100000"/>
              <a:buChar char="●"/>
            </a:pPr>
            <a:r>
              <a:rPr lang="en" sz="1200" b="1"/>
              <a:t>Take Place at Designated Times/Months</a:t>
            </a:r>
            <a:endParaRPr sz="1200" b="1"/>
          </a:p>
          <a:p>
            <a:pPr marL="0" lvl="0" indent="0" algn="l" rtl="0">
              <a:spcBef>
                <a:spcPts val="1200"/>
              </a:spcBef>
              <a:spcAft>
                <a:spcPts val="1200"/>
              </a:spcAft>
              <a:buNone/>
            </a:pP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Apoyos de nivel 1-Todos los estudiantes</a:t>
            </a:r>
            <a:endParaRPr/>
          </a:p>
        </p:txBody>
      </p:sp>
      <p:sp>
        <p:nvSpPr>
          <p:cNvPr id="186" name="Google Shape;186;p2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u="sng"/>
              <a:t>Lecciones del plan de estudios básico franquiciado de nivel 1</a:t>
            </a:r>
            <a:endParaRPr b="1" u="sng"/>
          </a:p>
          <a:p>
            <a:pPr marL="457200" lvl="0" indent="-287655" algn="l" rtl="0">
              <a:spcBef>
                <a:spcPts val="1200"/>
              </a:spcBef>
              <a:spcAft>
                <a:spcPts val="0"/>
              </a:spcAft>
              <a:buSzPct val="100000"/>
              <a:buChar char="●"/>
            </a:pPr>
            <a:r>
              <a:rPr lang="en" sz="1200" b="1"/>
              <a:t>Académico, socioemocional, universidad y carrera</a:t>
            </a:r>
            <a:endParaRPr sz="1200" b="1"/>
          </a:p>
          <a:p>
            <a:pPr marL="457200" lvl="0" indent="-287655" algn="l" rtl="0">
              <a:spcBef>
                <a:spcPts val="0"/>
              </a:spcBef>
              <a:spcAft>
                <a:spcPts val="0"/>
              </a:spcAft>
              <a:buSzPct val="100000"/>
              <a:buChar char="●"/>
            </a:pPr>
            <a:r>
              <a:rPr lang="en" sz="1200" b="1"/>
              <a:t>Centrarse en las competencias básicas</a:t>
            </a:r>
            <a:endParaRPr sz="1200" b="1"/>
          </a:p>
          <a:p>
            <a:pPr marL="457200" lvl="0" indent="-287655" algn="l" rtl="0">
              <a:spcBef>
                <a:spcPts val="0"/>
              </a:spcBef>
              <a:spcAft>
                <a:spcPts val="0"/>
              </a:spcAft>
              <a:buSzPct val="100000"/>
              <a:buChar char="●"/>
            </a:pPr>
            <a:r>
              <a:rPr lang="en" sz="1200" b="1"/>
              <a:t>Se llevan a cabo durante todo el año escolar, designado para otoño, invierno, primavera </a:t>
            </a:r>
            <a:endParaRPr sz="1200" b="1"/>
          </a:p>
          <a:p>
            <a:pPr marL="0" lvl="0" indent="0" algn="l" rtl="0">
              <a:spcBef>
                <a:spcPts val="1200"/>
              </a:spcBef>
              <a:spcAft>
                <a:spcPts val="0"/>
              </a:spcAft>
              <a:buNone/>
            </a:pPr>
            <a:r>
              <a:rPr lang="en" b="1" u="sng"/>
              <a:t>Evaluaciones de necesidades</a:t>
            </a:r>
            <a:endParaRPr b="1" u="sng"/>
          </a:p>
          <a:p>
            <a:pPr marL="457200" lvl="0" indent="-287655" algn="l" rtl="0">
              <a:spcBef>
                <a:spcPts val="1200"/>
              </a:spcBef>
              <a:spcAft>
                <a:spcPts val="0"/>
              </a:spcAft>
              <a:buSzPct val="100000"/>
              <a:buChar char="●"/>
            </a:pPr>
            <a:r>
              <a:rPr lang="en" sz="1200" b="1"/>
              <a:t>Encuestas para estudiantes, encuestas para el personal, formularios de Google</a:t>
            </a:r>
            <a:endParaRPr sz="1200" b="1"/>
          </a:p>
          <a:p>
            <a:pPr marL="457200" lvl="0" indent="-287655" algn="l" rtl="0">
              <a:spcBef>
                <a:spcPts val="0"/>
              </a:spcBef>
              <a:spcAft>
                <a:spcPts val="0"/>
              </a:spcAft>
              <a:buSzPct val="100000"/>
              <a:buChar char="●"/>
            </a:pPr>
            <a:r>
              <a:rPr lang="en" sz="1200" b="1"/>
              <a:t>Identificar las necesidades y prioridades en constante cambio de las partes interesadas</a:t>
            </a:r>
            <a:endParaRPr sz="1200" b="1"/>
          </a:p>
          <a:p>
            <a:pPr marL="457200" lvl="0" indent="-287655" algn="l" rtl="0">
              <a:spcBef>
                <a:spcPts val="0"/>
              </a:spcBef>
              <a:spcAft>
                <a:spcPts val="0"/>
              </a:spcAft>
              <a:buSzPct val="100000"/>
              <a:buChar char="●"/>
            </a:pPr>
            <a:r>
              <a:rPr lang="en" sz="1200" b="1"/>
              <a:t>Se llevan a cabo en diferentes momentos según el sitio, el inicio del año escolar o en intervalos</a:t>
            </a:r>
            <a:endParaRPr sz="1200" b="1"/>
          </a:p>
          <a:p>
            <a:pPr marL="0" lvl="0" indent="0" algn="l" rtl="0">
              <a:spcBef>
                <a:spcPts val="1200"/>
              </a:spcBef>
              <a:spcAft>
                <a:spcPts val="0"/>
              </a:spcAft>
              <a:buNone/>
            </a:pPr>
            <a:r>
              <a:rPr lang="en" b="1" u="sng"/>
              <a:t>Iniciativas para toda la escuela</a:t>
            </a:r>
            <a:endParaRPr b="1" u="sng"/>
          </a:p>
          <a:p>
            <a:pPr marL="457200" lvl="0" indent="-287655" algn="l" rtl="0">
              <a:spcBef>
                <a:spcPts val="1200"/>
              </a:spcBef>
              <a:spcAft>
                <a:spcPts val="0"/>
              </a:spcAft>
              <a:buSzPct val="100000"/>
              <a:buChar char="●"/>
            </a:pPr>
            <a:r>
              <a:rPr lang="en" sz="1200" b="1"/>
              <a:t>Prevención de intimidación en octubre</a:t>
            </a:r>
            <a:endParaRPr sz="1200" b="1"/>
          </a:p>
          <a:p>
            <a:pPr marL="457200" lvl="0" indent="-287655" algn="l" rtl="0">
              <a:spcBef>
                <a:spcPts val="0"/>
              </a:spcBef>
              <a:spcAft>
                <a:spcPts val="0"/>
              </a:spcAft>
              <a:buSzPct val="100000"/>
              <a:buChar char="●"/>
            </a:pPr>
            <a:r>
              <a:rPr lang="en" sz="1200" b="1"/>
              <a:t>Mayo-Concienciación sobre la salud mental</a:t>
            </a:r>
            <a:endParaRPr sz="1200" b="1"/>
          </a:p>
          <a:p>
            <a:pPr marL="457200" lvl="0" indent="-287655" algn="l" rtl="0">
              <a:spcBef>
                <a:spcPts val="0"/>
              </a:spcBef>
              <a:spcAft>
                <a:spcPts val="0"/>
              </a:spcAft>
              <a:buSzPct val="100000"/>
              <a:buChar char="●"/>
            </a:pPr>
            <a:r>
              <a:rPr lang="en" sz="1200" b="1"/>
              <a:t>Tienen lugar en los momentos / meses designados</a:t>
            </a:r>
            <a:endParaRPr sz="1200" b="1"/>
          </a:p>
          <a:p>
            <a:pPr marL="0" lvl="0" indent="0" algn="l" rtl="0">
              <a:spcBef>
                <a:spcPts val="1200"/>
              </a:spcBef>
              <a:spcAft>
                <a:spcPts val="1200"/>
              </a:spcAft>
              <a:buNone/>
            </a:pPr>
            <a:endParaRPr/>
          </a:p>
        </p:txBody>
      </p:sp>
    </p:spTree>
    <p:extLst>
      <p:ext uri="{BB962C8B-B14F-4D97-AF65-F5344CB8AC3E}">
        <p14:creationId xmlns:p14="http://schemas.microsoft.com/office/powerpoint/2010/main" val="3396158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Franchised Core Curriculum</a:t>
            </a:r>
            <a:endParaRPr/>
          </a:p>
        </p:txBody>
      </p:sp>
      <p:sp>
        <p:nvSpPr>
          <p:cNvPr id="165" name="Google Shape;165;p2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All Students will receive the same grade level lessons district-wide</a:t>
            </a:r>
            <a:endParaRPr/>
          </a:p>
          <a:p>
            <a:pPr marL="0" lvl="0" indent="0" algn="ctr" rtl="0">
              <a:spcBef>
                <a:spcPts val="1200"/>
              </a:spcBef>
              <a:spcAft>
                <a:spcPts val="0"/>
              </a:spcAft>
              <a:buNone/>
            </a:pPr>
            <a:endParaRPr/>
          </a:p>
          <a:p>
            <a:pPr marL="0" lvl="0" indent="0" algn="ctr" rtl="0">
              <a:spcBef>
                <a:spcPts val="1200"/>
              </a:spcBef>
              <a:spcAft>
                <a:spcPts val="0"/>
              </a:spcAft>
              <a:buNone/>
            </a:pPr>
            <a:r>
              <a:rPr lang="en" u="sng"/>
              <a:t>Lessons in 3 Domains:</a:t>
            </a:r>
            <a:endParaRPr u="sng"/>
          </a:p>
          <a:p>
            <a:pPr marL="0" lvl="0" indent="0" algn="ctr" rtl="0">
              <a:spcBef>
                <a:spcPts val="1200"/>
              </a:spcBef>
              <a:spcAft>
                <a:spcPts val="0"/>
              </a:spcAft>
              <a:buNone/>
            </a:pPr>
            <a:r>
              <a:rPr lang="en"/>
              <a:t> Academic</a:t>
            </a:r>
            <a:endParaRPr/>
          </a:p>
          <a:p>
            <a:pPr marL="0" lvl="0" indent="0" algn="ctr" rtl="0">
              <a:spcBef>
                <a:spcPts val="1200"/>
              </a:spcBef>
              <a:spcAft>
                <a:spcPts val="0"/>
              </a:spcAft>
              <a:buNone/>
            </a:pPr>
            <a:r>
              <a:rPr lang="en"/>
              <a:t>College and Career Readiness </a:t>
            </a:r>
            <a:endParaRPr/>
          </a:p>
          <a:p>
            <a:pPr marL="0" lvl="0" indent="0" algn="ctr" rtl="0">
              <a:spcBef>
                <a:spcPts val="1200"/>
              </a:spcBef>
              <a:spcAft>
                <a:spcPts val="1200"/>
              </a:spcAft>
              <a:buNone/>
            </a:pPr>
            <a:r>
              <a:rPr lang="en"/>
              <a:t>Social-Emotional Learning (SEL)</a:t>
            </a: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Plan de estudios básico franquiciado</a:t>
            </a:r>
            <a:endParaRPr/>
          </a:p>
        </p:txBody>
      </p:sp>
      <p:sp>
        <p:nvSpPr>
          <p:cNvPr id="192" name="Google Shape;192;p2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500"/>
              <a:t>Todos los estudiantes recibirán las mismas lecciones de nivel de grado en todo el distrito</a:t>
            </a:r>
            <a:endParaRPr sz="1500"/>
          </a:p>
          <a:p>
            <a:pPr marL="0" lvl="0" indent="0" algn="ctr" rtl="0">
              <a:spcBef>
                <a:spcPts val="1200"/>
              </a:spcBef>
              <a:spcAft>
                <a:spcPts val="0"/>
              </a:spcAft>
              <a:buNone/>
            </a:pPr>
            <a:endParaRPr/>
          </a:p>
          <a:p>
            <a:pPr marL="0" lvl="0" indent="0" algn="ctr" rtl="0">
              <a:spcBef>
                <a:spcPts val="1200"/>
              </a:spcBef>
              <a:spcAft>
                <a:spcPts val="0"/>
              </a:spcAft>
              <a:buNone/>
            </a:pPr>
            <a:r>
              <a:rPr lang="en" u="sng"/>
              <a:t>Lecciones en 3 dominios:</a:t>
            </a:r>
            <a:endParaRPr u="sng"/>
          </a:p>
          <a:p>
            <a:pPr marL="0" lvl="0" indent="0" algn="ctr" rtl="0">
              <a:spcBef>
                <a:spcPts val="1200"/>
              </a:spcBef>
              <a:spcAft>
                <a:spcPts val="0"/>
              </a:spcAft>
              <a:buNone/>
            </a:pPr>
            <a:r>
              <a:rPr lang="en"/>
              <a:t> Académico</a:t>
            </a:r>
            <a:endParaRPr/>
          </a:p>
          <a:p>
            <a:pPr marL="0" lvl="0" indent="0" algn="ctr" rtl="0">
              <a:spcBef>
                <a:spcPts val="1200"/>
              </a:spcBef>
              <a:spcAft>
                <a:spcPts val="0"/>
              </a:spcAft>
              <a:buNone/>
            </a:pPr>
            <a:r>
              <a:rPr lang="en"/>
              <a:t>Preparación para la universidad y la carrera </a:t>
            </a:r>
            <a:endParaRPr/>
          </a:p>
          <a:p>
            <a:pPr marL="0" lvl="0" indent="0" algn="ctr" rtl="0">
              <a:spcBef>
                <a:spcPts val="1200"/>
              </a:spcBef>
              <a:spcAft>
                <a:spcPts val="1200"/>
              </a:spcAft>
              <a:buNone/>
            </a:pPr>
            <a:r>
              <a:rPr lang="en"/>
              <a:t>Aprendizaje socioemocional (SEL)</a:t>
            </a:r>
            <a:endParaRPr/>
          </a:p>
        </p:txBody>
      </p:sp>
    </p:spTree>
    <p:extLst>
      <p:ext uri="{BB962C8B-B14F-4D97-AF65-F5344CB8AC3E}">
        <p14:creationId xmlns:p14="http://schemas.microsoft.com/office/powerpoint/2010/main" val="3736495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1" name="Google Shape;171;p2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2" name="Google Shape;172;p28"/>
          <p:cNvPicPr preferRelativeResize="0"/>
          <p:nvPr/>
        </p:nvPicPr>
        <p:blipFill>
          <a:blip r:embed="rId3">
            <a:alphaModFix/>
          </a:blip>
          <a:stretch>
            <a:fillRect/>
          </a:stretch>
        </p:blipFill>
        <p:spPr>
          <a:xfrm>
            <a:off x="399650" y="0"/>
            <a:ext cx="8303599" cy="5143501"/>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8" name="Google Shape;178;p2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9" name="Google Shape;179;p29"/>
          <p:cNvPicPr preferRelativeResize="0"/>
          <p:nvPr/>
        </p:nvPicPr>
        <p:blipFill>
          <a:blip r:embed="rId3">
            <a:alphaModFix/>
          </a:blip>
          <a:stretch>
            <a:fillRect/>
          </a:stretch>
        </p:blipFill>
        <p:spPr>
          <a:xfrm>
            <a:off x="311700" y="-44425"/>
            <a:ext cx="8591375" cy="5143501"/>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5" name="Google Shape;185;p3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6" name="Google Shape;186;p30"/>
          <p:cNvPicPr preferRelativeResize="0"/>
          <p:nvPr/>
        </p:nvPicPr>
        <p:blipFill>
          <a:blip r:embed="rId3">
            <a:alphaModFix/>
          </a:blip>
          <a:stretch>
            <a:fillRect/>
          </a:stretch>
        </p:blipFill>
        <p:spPr>
          <a:xfrm>
            <a:off x="0" y="445032"/>
            <a:ext cx="9144000" cy="35784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SEL Lesson Example</a:t>
            </a:r>
            <a:endParaRPr/>
          </a:p>
        </p:txBody>
      </p:sp>
      <p:sp>
        <p:nvSpPr>
          <p:cNvPr id="192" name="Google Shape;192;p3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a:solidFill>
                  <a:schemeClr val="hlink"/>
                </a:solidFill>
                <a:hlinkClick r:id="rId3"/>
              </a:rPr>
              <a:t>Coping Skills Lessons- 1st Grade</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93" name="Google Shape;193;p31"/>
          <p:cNvPicPr preferRelativeResize="0"/>
          <p:nvPr/>
        </p:nvPicPr>
        <p:blipFill>
          <a:blip r:embed="rId4">
            <a:alphaModFix/>
          </a:blip>
          <a:stretch>
            <a:fillRect/>
          </a:stretch>
        </p:blipFill>
        <p:spPr>
          <a:xfrm>
            <a:off x="1781700" y="1658100"/>
            <a:ext cx="5765151" cy="32435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Ejemplo de lección de SEL</a:t>
            </a:r>
            <a:endParaRPr/>
          </a:p>
        </p:txBody>
      </p:sp>
      <p:sp>
        <p:nvSpPr>
          <p:cNvPr id="219" name="Google Shape;219;p2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38761D"/>
                </a:solidFill>
              </a:rPr>
              <a:t>Lecciones de habilidades de afrontamiento - 1er grado</a:t>
            </a:r>
            <a:endParaRPr>
              <a:solidFill>
                <a:srgbClr val="38761D"/>
              </a:solidFil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20" name="Google Shape;220;p28"/>
          <p:cNvPicPr preferRelativeResize="0"/>
          <p:nvPr/>
        </p:nvPicPr>
        <p:blipFill>
          <a:blip r:embed="rId3">
            <a:alphaModFix/>
          </a:blip>
          <a:stretch>
            <a:fillRect/>
          </a:stretch>
        </p:blipFill>
        <p:spPr>
          <a:xfrm>
            <a:off x="1781700" y="1658100"/>
            <a:ext cx="5765151" cy="3243551"/>
          </a:xfrm>
          <a:prstGeom prst="rect">
            <a:avLst/>
          </a:prstGeom>
          <a:noFill/>
          <a:ln>
            <a:noFill/>
          </a:ln>
        </p:spPr>
      </p:pic>
      <p:sp>
        <p:nvSpPr>
          <p:cNvPr id="221" name="Google Shape;221;p28"/>
          <p:cNvSpPr txBox="1"/>
          <p:nvPr/>
        </p:nvSpPr>
        <p:spPr>
          <a:xfrm>
            <a:off x="1938325" y="2831225"/>
            <a:ext cx="5547600" cy="523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1155CC"/>
                </a:solidFill>
                <a:latin typeface="Open Sans"/>
                <a:ea typeface="Open Sans"/>
                <a:cs typeface="Open Sans"/>
                <a:sym typeface="Open Sans"/>
              </a:rPr>
              <a:t>Lección de habilidades de afrontamiento</a:t>
            </a:r>
            <a:endParaRPr sz="2200">
              <a:solidFill>
                <a:srgbClr val="1155CC"/>
              </a:solidFill>
              <a:latin typeface="Open Sans"/>
              <a:ea typeface="Open Sans"/>
              <a:cs typeface="Open Sans"/>
              <a:sym typeface="Open Sans"/>
            </a:endParaRPr>
          </a:p>
        </p:txBody>
      </p:sp>
      <p:sp>
        <p:nvSpPr>
          <p:cNvPr id="222" name="Google Shape;222;p28"/>
          <p:cNvSpPr txBox="1"/>
          <p:nvPr/>
        </p:nvSpPr>
        <p:spPr>
          <a:xfrm>
            <a:off x="1961275" y="3708925"/>
            <a:ext cx="5501700" cy="615600"/>
          </a:xfrm>
          <a:prstGeom prst="rect">
            <a:avLst/>
          </a:prstGeom>
          <a:solidFill>
            <a:srgbClr val="FFF2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Una descripción general de las estrategias de afrontamiento para manejar el estrés durante los desafíos</a:t>
            </a:r>
            <a:endParaRPr/>
          </a:p>
        </p:txBody>
      </p:sp>
    </p:spTree>
    <p:extLst>
      <p:ext uri="{BB962C8B-B14F-4D97-AF65-F5344CB8AC3E}">
        <p14:creationId xmlns:p14="http://schemas.microsoft.com/office/powerpoint/2010/main" val="259877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Welcome!</a:t>
            </a:r>
            <a:endParaRPr/>
          </a:p>
        </p:txBody>
      </p:sp>
      <p:sp>
        <p:nvSpPr>
          <p:cNvPr id="81" name="Google Shape;81;p15"/>
          <p:cNvSpPr txBox="1">
            <a:spLocks noGrp="1"/>
          </p:cNvSpPr>
          <p:nvPr>
            <p:ph type="body" idx="1"/>
          </p:nvPr>
        </p:nvSpPr>
        <p:spPr>
          <a:xfrm>
            <a:off x="311700" y="11302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sz="1500"/>
          </a:p>
        </p:txBody>
      </p:sp>
      <p:pic>
        <p:nvPicPr>
          <p:cNvPr id="82" name="Google Shape;82;p15"/>
          <p:cNvPicPr preferRelativeResize="0"/>
          <p:nvPr/>
        </p:nvPicPr>
        <p:blipFill>
          <a:blip r:embed="rId3">
            <a:alphaModFix/>
          </a:blip>
          <a:stretch>
            <a:fillRect/>
          </a:stretch>
        </p:blipFill>
        <p:spPr>
          <a:xfrm>
            <a:off x="2161825" y="1194700"/>
            <a:ext cx="4820350" cy="32875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Academic Lesson Example</a:t>
            </a:r>
            <a:endParaRPr/>
          </a:p>
        </p:txBody>
      </p:sp>
      <p:sp>
        <p:nvSpPr>
          <p:cNvPr id="199" name="Google Shape;199;p3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a:solidFill>
                  <a:schemeClr val="hlink"/>
                </a:solidFill>
                <a:hlinkClick r:id="rId3"/>
              </a:rPr>
              <a:t>Transition To Middle School-5th Grade </a:t>
            </a:r>
            <a:endParaRPr/>
          </a:p>
          <a:p>
            <a:pPr marL="0" lvl="0" indent="0" algn="l" rtl="0">
              <a:spcBef>
                <a:spcPts val="1200"/>
              </a:spcBef>
              <a:spcAft>
                <a:spcPts val="1200"/>
              </a:spcAft>
              <a:buNone/>
            </a:pPr>
            <a:endParaRPr/>
          </a:p>
        </p:txBody>
      </p:sp>
      <p:pic>
        <p:nvPicPr>
          <p:cNvPr id="200" name="Google Shape;200;p32"/>
          <p:cNvPicPr preferRelativeResize="0"/>
          <p:nvPr/>
        </p:nvPicPr>
        <p:blipFill>
          <a:blip r:embed="rId4">
            <a:alphaModFix/>
          </a:blip>
          <a:stretch>
            <a:fillRect/>
          </a:stretch>
        </p:blipFill>
        <p:spPr>
          <a:xfrm>
            <a:off x="1594850" y="1641325"/>
            <a:ext cx="5954300" cy="3338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Ejemplo de lección académica</a:t>
            </a:r>
            <a:endParaRPr/>
          </a:p>
        </p:txBody>
      </p:sp>
      <p:sp>
        <p:nvSpPr>
          <p:cNvPr id="228" name="Google Shape;228;p2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38761D"/>
                </a:solidFill>
              </a:rPr>
              <a:t>Transición a la escuela intermedia - quinto grado</a:t>
            </a:r>
            <a:endParaRPr>
              <a:solidFill>
                <a:srgbClr val="38761D"/>
              </a:solidFill>
            </a:endParaRPr>
          </a:p>
          <a:p>
            <a:pPr marL="0" lvl="0" indent="0" algn="l" rtl="0">
              <a:spcBef>
                <a:spcPts val="1200"/>
              </a:spcBef>
              <a:spcAft>
                <a:spcPts val="1200"/>
              </a:spcAft>
              <a:buNone/>
            </a:pPr>
            <a:endParaRPr/>
          </a:p>
        </p:txBody>
      </p:sp>
      <p:pic>
        <p:nvPicPr>
          <p:cNvPr id="229" name="Google Shape;229;p29"/>
          <p:cNvPicPr preferRelativeResize="0"/>
          <p:nvPr/>
        </p:nvPicPr>
        <p:blipFill>
          <a:blip r:embed="rId3">
            <a:alphaModFix/>
          </a:blip>
          <a:stretch>
            <a:fillRect/>
          </a:stretch>
        </p:blipFill>
        <p:spPr>
          <a:xfrm>
            <a:off x="1594850" y="1641325"/>
            <a:ext cx="5954300" cy="3338450"/>
          </a:xfrm>
          <a:prstGeom prst="rect">
            <a:avLst/>
          </a:prstGeom>
          <a:noFill/>
          <a:ln>
            <a:noFill/>
          </a:ln>
        </p:spPr>
      </p:pic>
      <p:sp>
        <p:nvSpPr>
          <p:cNvPr id="230" name="Google Shape;230;p29"/>
          <p:cNvSpPr txBox="1"/>
          <p:nvPr/>
        </p:nvSpPr>
        <p:spPr>
          <a:xfrm>
            <a:off x="2556500" y="2190200"/>
            <a:ext cx="4197300" cy="1200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solidFill>
                  <a:srgbClr val="351C75"/>
                </a:solidFill>
                <a:latin typeface="Impact"/>
                <a:ea typeface="Impact"/>
                <a:cs typeface="Impact"/>
                <a:sym typeface="Impact"/>
              </a:rPr>
              <a:t>Preparándose para la escuela secundaria</a:t>
            </a:r>
            <a:endParaRPr sz="3300">
              <a:solidFill>
                <a:srgbClr val="351C75"/>
              </a:solidFill>
              <a:latin typeface="Impact"/>
              <a:ea typeface="Impact"/>
              <a:cs typeface="Impact"/>
              <a:sym typeface="Impact"/>
            </a:endParaRPr>
          </a:p>
        </p:txBody>
      </p:sp>
    </p:spTree>
    <p:extLst>
      <p:ext uri="{BB962C8B-B14F-4D97-AF65-F5344CB8AC3E}">
        <p14:creationId xmlns:p14="http://schemas.microsoft.com/office/powerpoint/2010/main" val="47969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College and Career Readiness Lesson Example</a:t>
            </a:r>
            <a:endParaRPr/>
          </a:p>
        </p:txBody>
      </p:sp>
      <p:sp>
        <p:nvSpPr>
          <p:cNvPr id="206" name="Google Shape;206;p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u="sng">
                <a:solidFill>
                  <a:schemeClr val="hlink"/>
                </a:solidFill>
                <a:hlinkClick r:id="rId3"/>
              </a:rPr>
              <a:t>Career Exploration-6th Grade</a:t>
            </a:r>
            <a:endParaRPr/>
          </a:p>
        </p:txBody>
      </p:sp>
      <p:pic>
        <p:nvPicPr>
          <p:cNvPr id="207" name="Google Shape;207;p33"/>
          <p:cNvPicPr preferRelativeResize="0"/>
          <p:nvPr/>
        </p:nvPicPr>
        <p:blipFill>
          <a:blip r:embed="rId4">
            <a:alphaModFix/>
          </a:blip>
          <a:stretch>
            <a:fillRect/>
          </a:stretch>
        </p:blipFill>
        <p:spPr>
          <a:xfrm>
            <a:off x="1939000" y="1826775"/>
            <a:ext cx="5559601" cy="31391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457200" y="445025"/>
            <a:ext cx="83751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40"/>
              <a:t>Ejemplo de lección de preparación para la universidad y la carrera</a:t>
            </a:r>
            <a:endParaRPr sz="2740"/>
          </a:p>
        </p:txBody>
      </p:sp>
      <p:sp>
        <p:nvSpPr>
          <p:cNvPr id="236" name="Google Shape;236;p3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rgbClr val="38761D"/>
                </a:solidFill>
              </a:rPr>
              <a:t>Exploración de carreras - sexto grado</a:t>
            </a:r>
            <a:endParaRPr>
              <a:solidFill>
                <a:srgbClr val="38761D"/>
              </a:solidFill>
            </a:endParaRPr>
          </a:p>
        </p:txBody>
      </p:sp>
      <p:pic>
        <p:nvPicPr>
          <p:cNvPr id="237" name="Google Shape;237;p30"/>
          <p:cNvPicPr preferRelativeResize="0"/>
          <p:nvPr/>
        </p:nvPicPr>
        <p:blipFill>
          <a:blip r:embed="rId3">
            <a:alphaModFix/>
          </a:blip>
          <a:stretch>
            <a:fillRect/>
          </a:stretch>
        </p:blipFill>
        <p:spPr>
          <a:xfrm>
            <a:off x="1792199" y="1688213"/>
            <a:ext cx="5559601" cy="3139124"/>
          </a:xfrm>
          <a:prstGeom prst="rect">
            <a:avLst/>
          </a:prstGeom>
          <a:noFill/>
          <a:ln>
            <a:noFill/>
          </a:ln>
        </p:spPr>
      </p:pic>
      <p:sp>
        <p:nvSpPr>
          <p:cNvPr id="238" name="Google Shape;238;p30"/>
          <p:cNvSpPr txBox="1"/>
          <p:nvPr/>
        </p:nvSpPr>
        <p:spPr>
          <a:xfrm>
            <a:off x="2933775" y="2631125"/>
            <a:ext cx="2505000" cy="600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dirty="0">
                <a:solidFill>
                  <a:srgbClr val="E69138"/>
                </a:solidFill>
                <a:latin typeface="Open Sans"/>
                <a:ea typeface="Open Sans"/>
                <a:cs typeface="Open Sans"/>
                <a:sym typeface="Open Sans"/>
              </a:rPr>
              <a:t>¿Quién soy?</a:t>
            </a:r>
            <a:endParaRPr sz="2700" dirty="0">
              <a:solidFill>
                <a:srgbClr val="E69138"/>
              </a:solidFill>
              <a:latin typeface="Open Sans"/>
              <a:ea typeface="Open Sans"/>
              <a:cs typeface="Open Sans"/>
              <a:sym typeface="Open Sans"/>
            </a:endParaRPr>
          </a:p>
        </p:txBody>
      </p:sp>
      <p:sp>
        <p:nvSpPr>
          <p:cNvPr id="239" name="Google Shape;239;p30"/>
          <p:cNvSpPr txBox="1"/>
          <p:nvPr/>
        </p:nvSpPr>
        <p:spPr>
          <a:xfrm>
            <a:off x="3095625" y="3345325"/>
            <a:ext cx="2181300" cy="323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solidFill>
                  <a:srgbClr val="EA9999"/>
                </a:solidFill>
                <a:latin typeface="Open Sans"/>
                <a:ea typeface="Open Sans"/>
                <a:cs typeface="Open Sans"/>
                <a:sym typeface="Open Sans"/>
              </a:rPr>
              <a:t>Desarrollo universitario y profesional</a:t>
            </a:r>
            <a:endParaRPr sz="900" dirty="0">
              <a:solidFill>
                <a:srgbClr val="EA9999"/>
              </a:solidFill>
              <a:latin typeface="Open Sans"/>
              <a:ea typeface="Open Sans"/>
              <a:cs typeface="Open Sans"/>
              <a:sym typeface="Open Sans"/>
            </a:endParaRPr>
          </a:p>
        </p:txBody>
      </p:sp>
    </p:spTree>
    <p:extLst>
      <p:ext uri="{BB962C8B-B14F-4D97-AF65-F5344CB8AC3E}">
        <p14:creationId xmlns:p14="http://schemas.microsoft.com/office/powerpoint/2010/main" val="2632022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Collaboration With Administration</a:t>
            </a:r>
            <a:endParaRPr/>
          </a:p>
        </p:txBody>
      </p:sp>
      <p:sp>
        <p:nvSpPr>
          <p:cNvPr id="213" name="Google Shape;213;p34"/>
          <p:cNvSpPr txBox="1">
            <a:spLocks noGrp="1"/>
          </p:cNvSpPr>
          <p:nvPr>
            <p:ph type="body" idx="1"/>
          </p:nvPr>
        </p:nvSpPr>
        <p:spPr>
          <a:xfrm>
            <a:off x="3197100" y="1344150"/>
            <a:ext cx="2973900" cy="30024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endParaRPr b="1" u="sng"/>
          </a:p>
          <a:p>
            <a:pPr marL="0" lvl="0" indent="0" algn="ctr" rtl="0">
              <a:spcBef>
                <a:spcPts val="1200"/>
              </a:spcBef>
              <a:spcAft>
                <a:spcPts val="0"/>
              </a:spcAft>
              <a:buNone/>
            </a:pPr>
            <a:r>
              <a:rPr lang="en" b="1" u="sng"/>
              <a:t>Annual Administrator Conference</a:t>
            </a:r>
            <a:endParaRPr b="1" u="sng"/>
          </a:p>
          <a:p>
            <a:pPr marL="0" lvl="0" indent="0" algn="ctr" rtl="0">
              <a:spcBef>
                <a:spcPts val="1200"/>
              </a:spcBef>
              <a:spcAft>
                <a:spcPts val="0"/>
              </a:spcAft>
              <a:buNone/>
            </a:pPr>
            <a:r>
              <a:rPr lang="en"/>
              <a:t>(SMART Goals, Use of Time, Professional Development)</a:t>
            </a:r>
            <a:endParaRPr/>
          </a:p>
          <a:p>
            <a:pPr marL="0" lvl="0" indent="0" algn="l" rtl="0">
              <a:spcBef>
                <a:spcPts val="1200"/>
              </a:spcBef>
              <a:spcAft>
                <a:spcPts val="0"/>
              </a:spcAft>
              <a:buNone/>
            </a:pPr>
            <a:endParaRPr/>
          </a:p>
          <a:p>
            <a:pPr marL="0" lvl="0" indent="0" algn="ctr" rtl="0">
              <a:spcBef>
                <a:spcPts val="1200"/>
              </a:spcBef>
              <a:spcAft>
                <a:spcPts val="0"/>
              </a:spcAft>
              <a:buNone/>
            </a:pPr>
            <a:r>
              <a:rPr lang="en" b="1" u="sng"/>
              <a:t>Annual Calendar</a:t>
            </a:r>
            <a:endParaRPr b="1" u="sng"/>
          </a:p>
          <a:p>
            <a:pPr marL="0" lvl="0" indent="0" algn="ctr" rtl="0">
              <a:spcBef>
                <a:spcPts val="1200"/>
              </a:spcBef>
              <a:spcAft>
                <a:spcPts val="0"/>
              </a:spcAft>
              <a:buNone/>
            </a:pPr>
            <a:r>
              <a:rPr lang="en"/>
              <a:t>(Lessons and school wide initiatives for the year)</a:t>
            </a:r>
            <a:endParaRPr/>
          </a:p>
          <a:p>
            <a:pPr marL="0" lvl="0" indent="0" algn="ctr" rtl="0">
              <a:spcBef>
                <a:spcPts val="1200"/>
              </a:spcBef>
              <a:spcAft>
                <a:spcPts val="0"/>
              </a:spcAft>
              <a:buNone/>
            </a:pPr>
            <a:endParaRPr/>
          </a:p>
          <a:p>
            <a:pPr marL="0" lvl="0" indent="0" algn="l" rtl="0">
              <a:spcBef>
                <a:spcPts val="1200"/>
              </a:spcBef>
              <a:spcAft>
                <a:spcPts val="1200"/>
              </a:spcAft>
              <a:buNone/>
            </a:pPr>
            <a:endParaRPr/>
          </a:p>
        </p:txBody>
      </p:sp>
      <p:pic>
        <p:nvPicPr>
          <p:cNvPr id="214" name="Google Shape;214;p34"/>
          <p:cNvPicPr preferRelativeResize="0"/>
          <p:nvPr/>
        </p:nvPicPr>
        <p:blipFill>
          <a:blip r:embed="rId3">
            <a:alphaModFix/>
          </a:blip>
          <a:stretch>
            <a:fillRect/>
          </a:stretch>
        </p:blipFill>
        <p:spPr>
          <a:xfrm>
            <a:off x="157875" y="1396663"/>
            <a:ext cx="3157376" cy="2350175"/>
          </a:xfrm>
          <a:prstGeom prst="rect">
            <a:avLst/>
          </a:prstGeom>
          <a:noFill/>
          <a:ln>
            <a:noFill/>
          </a:ln>
        </p:spPr>
      </p:pic>
      <p:pic>
        <p:nvPicPr>
          <p:cNvPr id="215" name="Google Shape;215;p34"/>
          <p:cNvPicPr preferRelativeResize="0"/>
          <p:nvPr/>
        </p:nvPicPr>
        <p:blipFill>
          <a:blip r:embed="rId4">
            <a:alphaModFix/>
          </a:blip>
          <a:stretch>
            <a:fillRect/>
          </a:stretch>
        </p:blipFill>
        <p:spPr>
          <a:xfrm>
            <a:off x="6230794" y="1297425"/>
            <a:ext cx="2521156" cy="3002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Colaboración con la administración</a:t>
            </a:r>
            <a:endParaRPr/>
          </a:p>
        </p:txBody>
      </p:sp>
      <p:sp>
        <p:nvSpPr>
          <p:cNvPr id="245" name="Google Shape;245;p31"/>
          <p:cNvSpPr txBox="1">
            <a:spLocks noGrp="1"/>
          </p:cNvSpPr>
          <p:nvPr>
            <p:ph type="body" idx="1"/>
          </p:nvPr>
        </p:nvSpPr>
        <p:spPr>
          <a:xfrm>
            <a:off x="3197100" y="1344150"/>
            <a:ext cx="2973900" cy="30024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endParaRPr b="1" u="sng"/>
          </a:p>
          <a:p>
            <a:pPr marL="0" lvl="0" indent="0" algn="ctr" rtl="0">
              <a:spcBef>
                <a:spcPts val="1200"/>
              </a:spcBef>
              <a:spcAft>
                <a:spcPts val="0"/>
              </a:spcAft>
              <a:buNone/>
            </a:pPr>
            <a:r>
              <a:rPr lang="en" b="1" u="sng"/>
              <a:t>Conferencia Anual de Administradores</a:t>
            </a:r>
            <a:endParaRPr b="1" u="sng"/>
          </a:p>
          <a:p>
            <a:pPr marL="0" lvl="0" indent="0" algn="ctr" rtl="0">
              <a:spcBef>
                <a:spcPts val="1200"/>
              </a:spcBef>
              <a:spcAft>
                <a:spcPts val="0"/>
              </a:spcAft>
              <a:buNone/>
            </a:pPr>
            <a:r>
              <a:rPr lang="en"/>
              <a:t>(Metas INTELIGENTES, uso del tiempo, desarrollo profesional)</a:t>
            </a:r>
            <a:endParaRPr/>
          </a:p>
          <a:p>
            <a:pPr marL="0" lvl="0" indent="0" algn="l" rtl="0">
              <a:spcBef>
                <a:spcPts val="1200"/>
              </a:spcBef>
              <a:spcAft>
                <a:spcPts val="0"/>
              </a:spcAft>
              <a:buNone/>
            </a:pPr>
            <a:endParaRPr/>
          </a:p>
          <a:p>
            <a:pPr marL="0" lvl="0" indent="0" algn="ctr" rtl="0">
              <a:spcBef>
                <a:spcPts val="1200"/>
              </a:spcBef>
              <a:spcAft>
                <a:spcPts val="0"/>
              </a:spcAft>
              <a:buNone/>
            </a:pPr>
            <a:r>
              <a:rPr lang="en" b="1" u="sng"/>
              <a:t>Calendario anual</a:t>
            </a:r>
            <a:endParaRPr b="1" u="sng"/>
          </a:p>
          <a:p>
            <a:pPr marL="0" lvl="0" indent="0" algn="ctr" rtl="0">
              <a:spcBef>
                <a:spcPts val="1200"/>
              </a:spcBef>
              <a:spcAft>
                <a:spcPts val="0"/>
              </a:spcAft>
              <a:buNone/>
            </a:pPr>
            <a:r>
              <a:rPr lang="en"/>
              <a:t>(Lecciones e iniciativas escolares para el año)</a:t>
            </a:r>
            <a:endParaRPr/>
          </a:p>
          <a:p>
            <a:pPr marL="0" lvl="0" indent="0" algn="ctr" rtl="0">
              <a:spcBef>
                <a:spcPts val="1200"/>
              </a:spcBef>
              <a:spcAft>
                <a:spcPts val="0"/>
              </a:spcAft>
              <a:buNone/>
            </a:pPr>
            <a:endParaRPr/>
          </a:p>
          <a:p>
            <a:pPr marL="0" lvl="0" indent="0" algn="l" rtl="0">
              <a:spcBef>
                <a:spcPts val="1200"/>
              </a:spcBef>
              <a:spcAft>
                <a:spcPts val="1200"/>
              </a:spcAft>
              <a:buNone/>
            </a:pPr>
            <a:endParaRPr/>
          </a:p>
        </p:txBody>
      </p:sp>
      <p:pic>
        <p:nvPicPr>
          <p:cNvPr id="246" name="Google Shape;246;p31"/>
          <p:cNvPicPr preferRelativeResize="0"/>
          <p:nvPr/>
        </p:nvPicPr>
        <p:blipFill>
          <a:blip r:embed="rId3">
            <a:alphaModFix/>
          </a:blip>
          <a:stretch>
            <a:fillRect/>
          </a:stretch>
        </p:blipFill>
        <p:spPr>
          <a:xfrm>
            <a:off x="157875" y="1396663"/>
            <a:ext cx="3157376" cy="2350175"/>
          </a:xfrm>
          <a:prstGeom prst="rect">
            <a:avLst/>
          </a:prstGeom>
          <a:noFill/>
          <a:ln>
            <a:noFill/>
          </a:ln>
        </p:spPr>
      </p:pic>
      <p:pic>
        <p:nvPicPr>
          <p:cNvPr id="247" name="Google Shape;247;p31"/>
          <p:cNvPicPr preferRelativeResize="0"/>
          <p:nvPr/>
        </p:nvPicPr>
        <p:blipFill>
          <a:blip r:embed="rId4">
            <a:alphaModFix/>
          </a:blip>
          <a:stretch>
            <a:fillRect/>
          </a:stretch>
        </p:blipFill>
        <p:spPr>
          <a:xfrm>
            <a:off x="6230794" y="1297425"/>
            <a:ext cx="2521156" cy="3002400"/>
          </a:xfrm>
          <a:prstGeom prst="rect">
            <a:avLst/>
          </a:prstGeom>
          <a:noFill/>
          <a:ln>
            <a:noFill/>
          </a:ln>
        </p:spPr>
      </p:pic>
    </p:spTree>
    <p:extLst>
      <p:ext uri="{BB962C8B-B14F-4D97-AF65-F5344CB8AC3E}">
        <p14:creationId xmlns:p14="http://schemas.microsoft.com/office/powerpoint/2010/main" val="1525960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Tier 2 Supports-Some Students</a:t>
            </a:r>
            <a:endParaRPr/>
          </a:p>
        </p:txBody>
      </p:sp>
      <p:sp>
        <p:nvSpPr>
          <p:cNvPr id="221" name="Google Shape;221;p3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Individual Student Supports</a:t>
            </a:r>
            <a:endParaRPr/>
          </a:p>
          <a:p>
            <a:pPr marL="0" lvl="0" indent="0" algn="ctr" rtl="0">
              <a:spcBef>
                <a:spcPts val="1200"/>
              </a:spcBef>
              <a:spcAft>
                <a:spcPts val="0"/>
              </a:spcAft>
              <a:buNone/>
            </a:pPr>
            <a:r>
              <a:rPr lang="en"/>
              <a:t>Small Group Supports</a:t>
            </a:r>
            <a:endParaRPr/>
          </a:p>
          <a:p>
            <a:pPr marL="0" lvl="0" indent="0" algn="ctr" rtl="0">
              <a:spcBef>
                <a:spcPts val="1200"/>
              </a:spcBef>
              <a:spcAft>
                <a:spcPts val="0"/>
              </a:spcAft>
              <a:buNone/>
            </a:pPr>
            <a:r>
              <a:rPr lang="en"/>
              <a:t>SAP (Student Assistance Program) Referrals</a:t>
            </a:r>
            <a:endParaRPr/>
          </a:p>
          <a:p>
            <a:pPr marL="0" lvl="0" indent="0" algn="ctr" rtl="0">
              <a:spcBef>
                <a:spcPts val="1200"/>
              </a:spcBef>
              <a:spcAft>
                <a:spcPts val="0"/>
              </a:spcAft>
              <a:buNone/>
            </a:pPr>
            <a:r>
              <a:rPr lang="en"/>
              <a:t>SST</a:t>
            </a:r>
            <a:endParaRPr/>
          </a:p>
          <a:p>
            <a:pPr marL="0" lvl="0" indent="0" algn="ctr" rtl="0">
              <a:spcBef>
                <a:spcPts val="1200"/>
              </a:spcBef>
              <a:spcAft>
                <a:spcPts val="0"/>
              </a:spcAft>
              <a:buNone/>
            </a:pPr>
            <a:r>
              <a:rPr lang="en"/>
              <a:t>BRRIIM Family Conference</a:t>
            </a:r>
            <a:endParaRPr/>
          </a:p>
          <a:p>
            <a:pPr marL="0" lvl="0" indent="0" algn="ctr" rtl="0">
              <a:spcBef>
                <a:spcPts val="1200"/>
              </a:spcBef>
              <a:spcAft>
                <a:spcPts val="1200"/>
              </a:spcAft>
              <a:buNone/>
            </a:pPr>
            <a:r>
              <a:rPr lang="en"/>
              <a:t>Restorative Practices</a:t>
            </a:r>
            <a:endParaRPr/>
          </a:p>
        </p:txBody>
      </p:sp>
      <p:pic>
        <p:nvPicPr>
          <p:cNvPr id="222" name="Google Shape;222;p35"/>
          <p:cNvPicPr preferRelativeResize="0"/>
          <p:nvPr/>
        </p:nvPicPr>
        <p:blipFill>
          <a:blip r:embed="rId3">
            <a:alphaModFix/>
          </a:blip>
          <a:stretch>
            <a:fillRect/>
          </a:stretch>
        </p:blipFill>
        <p:spPr>
          <a:xfrm>
            <a:off x="6603575" y="2741050"/>
            <a:ext cx="2047725" cy="2047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Apoyos de Nivel 2-Algunos estudiantes</a:t>
            </a:r>
            <a:endParaRPr/>
          </a:p>
        </p:txBody>
      </p:sp>
      <p:sp>
        <p:nvSpPr>
          <p:cNvPr id="253" name="Google Shape;253;p3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Apoyos individuales para estudiantes</a:t>
            </a:r>
            <a:endParaRPr/>
          </a:p>
          <a:p>
            <a:pPr marL="0" lvl="0" indent="0" algn="ctr" rtl="0">
              <a:spcBef>
                <a:spcPts val="1200"/>
              </a:spcBef>
              <a:spcAft>
                <a:spcPts val="0"/>
              </a:spcAft>
              <a:buNone/>
            </a:pPr>
            <a:r>
              <a:rPr lang="en"/>
              <a:t>Apoyos para grupos pequeños</a:t>
            </a:r>
            <a:endParaRPr/>
          </a:p>
          <a:p>
            <a:pPr marL="0" lvl="0" indent="0" algn="ctr" rtl="0">
              <a:spcBef>
                <a:spcPts val="1200"/>
              </a:spcBef>
              <a:spcAft>
                <a:spcPts val="0"/>
              </a:spcAft>
              <a:buNone/>
            </a:pPr>
            <a:r>
              <a:rPr lang="en"/>
              <a:t>Referencias de SAP (Programa de asistencia para estudiantes)</a:t>
            </a:r>
            <a:endParaRPr/>
          </a:p>
          <a:p>
            <a:pPr marL="0" lvl="0" indent="0" algn="ctr" rtl="0">
              <a:spcBef>
                <a:spcPts val="1200"/>
              </a:spcBef>
              <a:spcAft>
                <a:spcPts val="0"/>
              </a:spcAft>
              <a:buNone/>
            </a:pPr>
            <a:r>
              <a:rPr lang="en"/>
              <a:t>SST (Grupo evaluador del éxito estudiantil)</a:t>
            </a:r>
            <a:r>
              <a:rPr lang="en" sz="1000">
                <a:solidFill>
                  <a:srgbClr val="000000"/>
                </a:solidFill>
                <a:latin typeface="Arial"/>
                <a:ea typeface="Arial"/>
                <a:cs typeface="Arial"/>
                <a:sym typeface="Arial"/>
              </a:rPr>
              <a:t> </a:t>
            </a:r>
            <a:endParaRPr/>
          </a:p>
          <a:p>
            <a:pPr marL="0" lvl="0" indent="0" algn="ctr" rtl="0">
              <a:spcBef>
                <a:spcPts val="1200"/>
              </a:spcBef>
              <a:spcAft>
                <a:spcPts val="0"/>
              </a:spcAft>
              <a:buNone/>
            </a:pPr>
            <a:r>
              <a:rPr lang="en"/>
              <a:t>Conferencia familiar BRRIIM</a:t>
            </a:r>
            <a:endParaRPr/>
          </a:p>
          <a:p>
            <a:pPr marL="0" lvl="0" indent="0" algn="ctr" rtl="0">
              <a:spcBef>
                <a:spcPts val="1200"/>
              </a:spcBef>
              <a:spcAft>
                <a:spcPts val="1200"/>
              </a:spcAft>
              <a:buNone/>
            </a:pPr>
            <a:r>
              <a:rPr lang="en"/>
              <a:t>Prácticas restaurativas</a:t>
            </a:r>
            <a:endParaRPr/>
          </a:p>
        </p:txBody>
      </p:sp>
      <p:pic>
        <p:nvPicPr>
          <p:cNvPr id="254" name="Google Shape;254;p32"/>
          <p:cNvPicPr preferRelativeResize="0"/>
          <p:nvPr/>
        </p:nvPicPr>
        <p:blipFill>
          <a:blip r:embed="rId3">
            <a:alphaModFix/>
          </a:blip>
          <a:stretch>
            <a:fillRect/>
          </a:stretch>
        </p:blipFill>
        <p:spPr>
          <a:xfrm>
            <a:off x="6881950" y="3019425"/>
            <a:ext cx="1769350" cy="1769350"/>
          </a:xfrm>
          <a:prstGeom prst="rect">
            <a:avLst/>
          </a:prstGeom>
          <a:noFill/>
          <a:ln>
            <a:noFill/>
          </a:ln>
        </p:spPr>
      </p:pic>
    </p:spTree>
    <p:extLst>
      <p:ext uri="{BB962C8B-B14F-4D97-AF65-F5344CB8AC3E}">
        <p14:creationId xmlns:p14="http://schemas.microsoft.com/office/powerpoint/2010/main" val="1554070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Tier 3 Supports-Few Students</a:t>
            </a:r>
            <a:endParaRPr/>
          </a:p>
        </p:txBody>
      </p:sp>
      <p:sp>
        <p:nvSpPr>
          <p:cNvPr id="228" name="Google Shape;228;p3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Referrals to Community Agencies</a:t>
            </a:r>
            <a:endParaRPr/>
          </a:p>
          <a:p>
            <a:pPr marL="0" lvl="0" indent="0" algn="ctr" rtl="0">
              <a:spcBef>
                <a:spcPts val="1200"/>
              </a:spcBef>
              <a:spcAft>
                <a:spcPts val="0"/>
              </a:spcAft>
              <a:buNone/>
            </a:pPr>
            <a:r>
              <a:rPr lang="en"/>
              <a:t>Individual Student Supports</a:t>
            </a:r>
            <a:endParaRPr/>
          </a:p>
          <a:p>
            <a:pPr marL="0" lvl="0" indent="0" algn="ctr" rtl="0">
              <a:spcBef>
                <a:spcPts val="1200"/>
              </a:spcBef>
              <a:spcAft>
                <a:spcPts val="0"/>
              </a:spcAft>
              <a:buNone/>
            </a:pPr>
            <a:r>
              <a:rPr lang="en"/>
              <a:t>Crisis Team Support</a:t>
            </a:r>
            <a:endParaRPr/>
          </a:p>
          <a:p>
            <a:pPr marL="0" lvl="0" indent="0" algn="ctr" rtl="0">
              <a:spcBef>
                <a:spcPts val="1200"/>
              </a:spcBef>
              <a:spcAft>
                <a:spcPts val="0"/>
              </a:spcAft>
              <a:buNone/>
            </a:pPr>
            <a:r>
              <a:rPr lang="en"/>
              <a:t>Risk Assessments</a:t>
            </a:r>
            <a:endParaRPr/>
          </a:p>
          <a:p>
            <a:pPr marL="0" lvl="0" indent="0" algn="l" rtl="0">
              <a:spcBef>
                <a:spcPts val="1200"/>
              </a:spcBef>
              <a:spcAft>
                <a:spcPts val="1200"/>
              </a:spcAft>
              <a:buNone/>
            </a:pPr>
            <a:endParaRPr/>
          </a:p>
        </p:txBody>
      </p:sp>
      <p:pic>
        <p:nvPicPr>
          <p:cNvPr id="229" name="Google Shape;229;p36"/>
          <p:cNvPicPr preferRelativeResize="0"/>
          <p:nvPr/>
        </p:nvPicPr>
        <p:blipFill>
          <a:blip r:embed="rId3">
            <a:alphaModFix/>
          </a:blip>
          <a:stretch>
            <a:fillRect/>
          </a:stretch>
        </p:blipFill>
        <p:spPr>
          <a:xfrm>
            <a:off x="3115938" y="3345275"/>
            <a:ext cx="2912124" cy="1456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Apoyos de Nivel 3-Pocos estudiantes</a:t>
            </a:r>
            <a:endParaRPr/>
          </a:p>
        </p:txBody>
      </p:sp>
      <p:sp>
        <p:nvSpPr>
          <p:cNvPr id="260" name="Google Shape;260;p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Referencias a agencias comunitarias</a:t>
            </a:r>
            <a:endParaRPr/>
          </a:p>
          <a:p>
            <a:pPr marL="0" lvl="0" indent="0" algn="ctr" rtl="0">
              <a:spcBef>
                <a:spcPts val="1200"/>
              </a:spcBef>
              <a:spcAft>
                <a:spcPts val="0"/>
              </a:spcAft>
              <a:buNone/>
            </a:pPr>
            <a:r>
              <a:rPr lang="en"/>
              <a:t>Apoyos individuales para estudiantes</a:t>
            </a:r>
            <a:endParaRPr/>
          </a:p>
          <a:p>
            <a:pPr marL="0" lvl="0" indent="0" algn="ctr" rtl="0">
              <a:spcBef>
                <a:spcPts val="1200"/>
              </a:spcBef>
              <a:spcAft>
                <a:spcPts val="0"/>
              </a:spcAft>
              <a:buNone/>
            </a:pPr>
            <a:r>
              <a:rPr lang="en"/>
              <a:t>Apoyo del equipo de crisis</a:t>
            </a:r>
            <a:endParaRPr/>
          </a:p>
          <a:p>
            <a:pPr marL="0" lvl="0" indent="0" algn="ctr" rtl="0">
              <a:spcBef>
                <a:spcPts val="1200"/>
              </a:spcBef>
              <a:spcAft>
                <a:spcPts val="0"/>
              </a:spcAft>
              <a:buNone/>
            </a:pPr>
            <a:r>
              <a:rPr lang="en"/>
              <a:t>Evaluaciones de riesgo</a:t>
            </a:r>
            <a:endParaRPr/>
          </a:p>
          <a:p>
            <a:pPr marL="0" lvl="0" indent="0" algn="l" rtl="0">
              <a:spcBef>
                <a:spcPts val="1200"/>
              </a:spcBef>
              <a:spcAft>
                <a:spcPts val="1200"/>
              </a:spcAft>
              <a:buNone/>
            </a:pPr>
            <a:endParaRPr/>
          </a:p>
        </p:txBody>
      </p:sp>
      <p:pic>
        <p:nvPicPr>
          <p:cNvPr id="261" name="Google Shape;261;p33"/>
          <p:cNvPicPr preferRelativeResize="0"/>
          <p:nvPr/>
        </p:nvPicPr>
        <p:blipFill>
          <a:blip r:embed="rId3">
            <a:alphaModFix/>
          </a:blip>
          <a:stretch>
            <a:fillRect/>
          </a:stretch>
        </p:blipFill>
        <p:spPr>
          <a:xfrm>
            <a:off x="3115938" y="3345275"/>
            <a:ext cx="2912124" cy="1456050"/>
          </a:xfrm>
          <a:prstGeom prst="rect">
            <a:avLst/>
          </a:prstGeom>
          <a:noFill/>
          <a:ln>
            <a:noFill/>
          </a:ln>
        </p:spPr>
      </p:pic>
    </p:spTree>
    <p:extLst>
      <p:ext uri="{BB962C8B-B14F-4D97-AF65-F5344CB8AC3E}">
        <p14:creationId xmlns:p14="http://schemas.microsoft.com/office/powerpoint/2010/main" val="2879173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¡Bienvenido!</a:t>
            </a:r>
            <a:endParaRPr/>
          </a:p>
        </p:txBody>
      </p:sp>
      <p:sp>
        <p:nvSpPr>
          <p:cNvPr id="88" name="Google Shape;88;p16"/>
          <p:cNvSpPr txBox="1">
            <a:spLocks noGrp="1"/>
          </p:cNvSpPr>
          <p:nvPr>
            <p:ph type="body" idx="1"/>
          </p:nvPr>
        </p:nvSpPr>
        <p:spPr>
          <a:xfrm>
            <a:off x="311700" y="11302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sz="1500"/>
          </a:p>
        </p:txBody>
      </p:sp>
      <p:pic>
        <p:nvPicPr>
          <p:cNvPr id="89" name="Google Shape;89;p16"/>
          <p:cNvPicPr preferRelativeResize="0"/>
          <p:nvPr/>
        </p:nvPicPr>
        <p:blipFill>
          <a:blip r:embed="rId3">
            <a:alphaModFix/>
          </a:blip>
          <a:stretch>
            <a:fillRect/>
          </a:stretch>
        </p:blipFill>
        <p:spPr>
          <a:xfrm>
            <a:off x="2161825" y="1194700"/>
            <a:ext cx="4820350" cy="3287551"/>
          </a:xfrm>
          <a:prstGeom prst="rect">
            <a:avLst/>
          </a:prstGeom>
          <a:noFill/>
          <a:ln>
            <a:noFill/>
          </a:ln>
        </p:spPr>
      </p:pic>
      <p:sp>
        <p:nvSpPr>
          <p:cNvPr id="90" name="Google Shape;90;p16"/>
          <p:cNvSpPr txBox="1"/>
          <p:nvPr/>
        </p:nvSpPr>
        <p:spPr>
          <a:xfrm>
            <a:off x="3130525" y="2599975"/>
            <a:ext cx="3000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highlight>
                  <a:schemeClr val="dk2"/>
                </a:highlight>
                <a:latin typeface="Open Sans"/>
                <a:ea typeface="Open Sans"/>
                <a:cs typeface="Open Sans"/>
                <a:sym typeface="Open Sans"/>
              </a:rPr>
              <a:t>ciencia  maravilla    arte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800"/>
              <a:t>Student Assistance Program (SAP)</a:t>
            </a:r>
            <a:endParaRPr sz="3800"/>
          </a:p>
        </p:txBody>
      </p:sp>
      <p:sp>
        <p:nvSpPr>
          <p:cNvPr id="235" name="Google Shape;235;p37"/>
          <p:cNvSpPr txBox="1">
            <a:spLocks noGrp="1"/>
          </p:cNvSpPr>
          <p:nvPr>
            <p:ph type="subTitle" idx="1"/>
          </p:nvPr>
        </p:nvSpPr>
        <p:spPr>
          <a:xfrm>
            <a:off x="311700" y="291280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35"/>
              <a:buNone/>
            </a:pPr>
            <a:endParaRPr sz="2080"/>
          </a:p>
          <a:p>
            <a:pPr marL="0" lvl="0" indent="0" algn="ctr" rtl="0">
              <a:spcBef>
                <a:spcPts val="0"/>
              </a:spcBef>
              <a:spcAft>
                <a:spcPts val="0"/>
              </a:spcAft>
              <a:buSzPts val="935"/>
              <a:buNone/>
            </a:pPr>
            <a:endParaRPr sz="2080"/>
          </a:p>
        </p:txBody>
      </p:sp>
      <p:pic>
        <p:nvPicPr>
          <p:cNvPr id="236" name="Google Shape;236;p37"/>
          <p:cNvPicPr preferRelativeResize="0"/>
          <p:nvPr/>
        </p:nvPicPr>
        <p:blipFill>
          <a:blip r:embed="rId3">
            <a:alphaModFix/>
          </a:blip>
          <a:stretch>
            <a:fillRect/>
          </a:stretch>
        </p:blipFill>
        <p:spPr>
          <a:xfrm>
            <a:off x="3758763" y="1245875"/>
            <a:ext cx="1626475" cy="8855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800"/>
              <a:t>Programa de asistencia al estudiante (SAP)</a:t>
            </a:r>
            <a:endParaRPr sz="3800"/>
          </a:p>
        </p:txBody>
      </p:sp>
      <p:sp>
        <p:nvSpPr>
          <p:cNvPr id="267" name="Google Shape;267;p34"/>
          <p:cNvSpPr txBox="1">
            <a:spLocks noGrp="1"/>
          </p:cNvSpPr>
          <p:nvPr>
            <p:ph type="subTitle" idx="1"/>
          </p:nvPr>
        </p:nvSpPr>
        <p:spPr>
          <a:xfrm>
            <a:off x="311700" y="291280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35"/>
              <a:buNone/>
            </a:pPr>
            <a:endParaRPr sz="2080"/>
          </a:p>
          <a:p>
            <a:pPr marL="0" lvl="0" indent="0" algn="ctr" rtl="0">
              <a:spcBef>
                <a:spcPts val="0"/>
              </a:spcBef>
              <a:spcAft>
                <a:spcPts val="0"/>
              </a:spcAft>
              <a:buSzPts val="935"/>
              <a:buNone/>
            </a:pPr>
            <a:endParaRPr sz="2080"/>
          </a:p>
        </p:txBody>
      </p:sp>
      <p:pic>
        <p:nvPicPr>
          <p:cNvPr id="268" name="Google Shape;268;p34"/>
          <p:cNvPicPr preferRelativeResize="0"/>
          <p:nvPr/>
        </p:nvPicPr>
        <p:blipFill>
          <a:blip r:embed="rId3">
            <a:alphaModFix/>
          </a:blip>
          <a:stretch>
            <a:fillRect/>
          </a:stretch>
        </p:blipFill>
        <p:spPr>
          <a:xfrm>
            <a:off x="3758763" y="1245875"/>
            <a:ext cx="1626475" cy="885525"/>
          </a:xfrm>
          <a:prstGeom prst="rect">
            <a:avLst/>
          </a:prstGeom>
          <a:noFill/>
          <a:ln>
            <a:noFill/>
          </a:ln>
        </p:spPr>
      </p:pic>
    </p:spTree>
    <p:extLst>
      <p:ext uri="{BB962C8B-B14F-4D97-AF65-F5344CB8AC3E}">
        <p14:creationId xmlns:p14="http://schemas.microsoft.com/office/powerpoint/2010/main" val="3718328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Program Overview</a:t>
            </a:r>
            <a:endParaRPr b="1"/>
          </a:p>
        </p:txBody>
      </p:sp>
      <p:sp>
        <p:nvSpPr>
          <p:cNvPr id="242" name="Google Shape;242;p3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endParaRPr/>
          </a:p>
          <a:p>
            <a:pPr marL="0" lvl="0" indent="0" algn="ctr" rtl="0">
              <a:spcBef>
                <a:spcPts val="1200"/>
              </a:spcBef>
              <a:spcAft>
                <a:spcPts val="0"/>
              </a:spcAft>
              <a:buClr>
                <a:schemeClr val="dk1"/>
              </a:buClr>
              <a:buSzPts val="1100"/>
              <a:buFont typeface="Arial"/>
              <a:buNone/>
            </a:pPr>
            <a:r>
              <a:rPr lang="en"/>
              <a:t>     Student Assistance Program (SAP) School Counselors work in conjunction with on-site school counselors, staff, and families, to provide increased supports for VUSD Students. SAP Counselors are primarily Tier II Tier III supports. SAP School Counselors work both on-site and at the Student and Family Empowerment (S.A.F.E.) Center located at the Education Service Center to support VUSD students in navigating the educational system safely and successfully. </a:t>
            </a:r>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Reseña del programa</a:t>
            </a:r>
            <a:endParaRPr b="1"/>
          </a:p>
        </p:txBody>
      </p:sp>
      <p:sp>
        <p:nvSpPr>
          <p:cNvPr id="274" name="Google Shape;274;p3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ct val="61111"/>
              <a:buFont typeface="Arial"/>
              <a:buNone/>
            </a:pPr>
            <a:endParaRPr/>
          </a:p>
          <a:p>
            <a:pPr marL="0" lvl="0" indent="0" algn="ctr" rtl="0">
              <a:spcBef>
                <a:spcPts val="1200"/>
              </a:spcBef>
              <a:spcAft>
                <a:spcPts val="0"/>
              </a:spcAft>
              <a:buClr>
                <a:schemeClr val="dk1"/>
              </a:buClr>
              <a:buSzPct val="61111"/>
              <a:buFont typeface="Arial"/>
              <a:buNone/>
            </a:pPr>
            <a:r>
              <a:rPr lang="en"/>
              <a:t>Los consejeros escolares del Programa de asistencia estudiantil (SAP) trabajan en conjunto con los consejeros escolares, el personal y las familias del plantel para brindar un mayor apoyo a los estudiantes del VUSD. Los Consejeros de SAP son principalmente apoyos de Nivel II Nivel III. Los Consejeros Escolares de SAP trabajan tanto en el plantel como en el Centro de Empoderamiento de Estudiantes y Familias (S.A.F.E.) ubicado en el Centro de Servicios Educativos para ayudar a los estudiantes de VUSD a navegar por el sistema educativo de manera segura y exitosa.</a:t>
            </a:r>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1200"/>
              </a:spcAft>
              <a:buNone/>
            </a:pPr>
            <a:endParaRPr/>
          </a:p>
        </p:txBody>
      </p:sp>
    </p:spTree>
    <p:extLst>
      <p:ext uri="{BB962C8B-B14F-4D97-AF65-F5344CB8AC3E}">
        <p14:creationId xmlns:p14="http://schemas.microsoft.com/office/powerpoint/2010/main" val="950303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9">
            <a:hlinkClick r:id="rId3"/>
          </p:cNvPr>
          <p:cNvPicPr preferRelativeResize="0"/>
          <p:nvPr/>
        </p:nvPicPr>
        <p:blipFill>
          <a:blip r:embed="rId4">
            <a:alphaModFix/>
          </a:blip>
          <a:stretch>
            <a:fillRect/>
          </a:stretch>
        </p:blipFill>
        <p:spPr>
          <a:xfrm>
            <a:off x="5169485" y="0"/>
            <a:ext cx="3974526" cy="5143504"/>
          </a:xfrm>
          <a:prstGeom prst="rect">
            <a:avLst/>
          </a:prstGeom>
          <a:noFill/>
          <a:ln>
            <a:noFill/>
          </a:ln>
        </p:spPr>
      </p:pic>
      <p:sp>
        <p:nvSpPr>
          <p:cNvPr id="248" name="Google Shape;248;p39"/>
          <p:cNvSpPr txBox="1">
            <a:spLocks noGrp="1"/>
          </p:cNvSpPr>
          <p:nvPr>
            <p:ph type="title"/>
          </p:nvPr>
        </p:nvSpPr>
        <p:spPr>
          <a:xfrm>
            <a:off x="-1865625" y="113700"/>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1200"/>
              </a:spcAft>
              <a:buClr>
                <a:schemeClr val="dk1"/>
              </a:buClr>
              <a:buSzPct val="39285"/>
              <a:buFont typeface="Arial"/>
              <a:buNone/>
            </a:pPr>
            <a:r>
              <a:rPr lang="en" sz="2800" b="1">
                <a:solidFill>
                  <a:srgbClr val="000000"/>
                </a:solidFill>
              </a:rPr>
              <a:t>Services Overview</a:t>
            </a:r>
            <a:endParaRPr sz="3800" b="1">
              <a:solidFill>
                <a:srgbClr val="000000"/>
              </a:solidFill>
            </a:endParaRPr>
          </a:p>
        </p:txBody>
      </p:sp>
      <p:sp>
        <p:nvSpPr>
          <p:cNvPr id="249" name="Google Shape;249;p39"/>
          <p:cNvSpPr txBox="1">
            <a:spLocks noGrp="1"/>
          </p:cNvSpPr>
          <p:nvPr>
            <p:ph type="body" idx="1"/>
          </p:nvPr>
        </p:nvSpPr>
        <p:spPr>
          <a:xfrm>
            <a:off x="263100" y="787350"/>
            <a:ext cx="468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a:p>
          <a:p>
            <a:pPr marL="0" lvl="0" indent="0" algn="l" rtl="0">
              <a:spcBef>
                <a:spcPts val="1200"/>
              </a:spcBef>
              <a:spcAft>
                <a:spcPts val="0"/>
              </a:spcAft>
              <a:buClr>
                <a:schemeClr val="dk1"/>
              </a:buClr>
              <a:buSzPts val="1100"/>
              <a:buFont typeface="Arial"/>
              <a:buNone/>
            </a:pPr>
            <a:r>
              <a:rPr lang="en"/>
              <a:t>-BRRIIM Family Conference</a:t>
            </a:r>
            <a:endParaRPr/>
          </a:p>
          <a:p>
            <a:pPr marL="0" lvl="0" indent="0" algn="l" rtl="0">
              <a:spcBef>
                <a:spcPts val="1200"/>
              </a:spcBef>
              <a:spcAft>
                <a:spcPts val="0"/>
              </a:spcAft>
              <a:buClr>
                <a:schemeClr val="dk1"/>
              </a:buClr>
              <a:buSzPts val="1100"/>
              <a:buFont typeface="Arial"/>
              <a:buNone/>
            </a:pPr>
            <a:r>
              <a:rPr lang="en"/>
              <a:t>-Tier II and Tier III Individual &amp; Group School Counseling Supports</a:t>
            </a:r>
            <a:endParaRPr/>
          </a:p>
          <a:p>
            <a:pPr marL="0" lvl="0" indent="0" algn="l" rtl="0">
              <a:spcBef>
                <a:spcPts val="1200"/>
              </a:spcBef>
              <a:spcAft>
                <a:spcPts val="0"/>
              </a:spcAft>
              <a:buClr>
                <a:schemeClr val="dk1"/>
              </a:buClr>
              <a:buSzPts val="1100"/>
              <a:buFont typeface="Arial"/>
              <a:buNone/>
            </a:pPr>
            <a:r>
              <a:rPr lang="en"/>
              <a:t>-Referrals to Community Agencies</a:t>
            </a:r>
            <a:endParaRPr/>
          </a:p>
          <a:p>
            <a:pPr marL="0" lvl="0" indent="0" algn="l" rtl="0">
              <a:spcBef>
                <a:spcPts val="1200"/>
              </a:spcBef>
              <a:spcAft>
                <a:spcPts val="120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6">
            <a:hlinkClick r:id="rId3"/>
          </p:cNvPr>
          <p:cNvPicPr preferRelativeResize="0"/>
          <p:nvPr/>
        </p:nvPicPr>
        <p:blipFill>
          <a:blip r:embed="rId4">
            <a:alphaModFix/>
          </a:blip>
          <a:stretch>
            <a:fillRect/>
          </a:stretch>
        </p:blipFill>
        <p:spPr>
          <a:xfrm>
            <a:off x="5169485" y="0"/>
            <a:ext cx="3974526" cy="5143504"/>
          </a:xfrm>
          <a:prstGeom prst="rect">
            <a:avLst/>
          </a:prstGeom>
          <a:noFill/>
          <a:ln>
            <a:noFill/>
          </a:ln>
        </p:spPr>
      </p:pic>
      <p:sp>
        <p:nvSpPr>
          <p:cNvPr id="280" name="Google Shape;280;p36"/>
          <p:cNvSpPr txBox="1">
            <a:spLocks noGrp="1"/>
          </p:cNvSpPr>
          <p:nvPr>
            <p:ph type="title"/>
          </p:nvPr>
        </p:nvSpPr>
        <p:spPr>
          <a:xfrm>
            <a:off x="-1865625" y="113700"/>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1200"/>
              </a:spcAft>
              <a:buClr>
                <a:schemeClr val="dk1"/>
              </a:buClr>
              <a:buSzPct val="39285"/>
              <a:buFont typeface="Arial"/>
              <a:buNone/>
            </a:pPr>
            <a:r>
              <a:rPr lang="en" sz="2800">
                <a:solidFill>
                  <a:srgbClr val="000000"/>
                </a:solidFill>
              </a:rPr>
              <a:t>Resumen de servicios</a:t>
            </a:r>
            <a:endParaRPr sz="3800" b="1">
              <a:solidFill>
                <a:srgbClr val="000000"/>
              </a:solidFill>
            </a:endParaRPr>
          </a:p>
        </p:txBody>
      </p:sp>
      <p:sp>
        <p:nvSpPr>
          <p:cNvPr id="281" name="Google Shape;281;p36"/>
          <p:cNvSpPr txBox="1">
            <a:spLocks noGrp="1"/>
          </p:cNvSpPr>
          <p:nvPr>
            <p:ph type="body" idx="1"/>
          </p:nvPr>
        </p:nvSpPr>
        <p:spPr>
          <a:xfrm>
            <a:off x="263100" y="787350"/>
            <a:ext cx="468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a:p>
          <a:p>
            <a:pPr marL="0" lvl="0" indent="0" algn="l" rtl="0">
              <a:spcBef>
                <a:spcPts val="1200"/>
              </a:spcBef>
              <a:spcAft>
                <a:spcPts val="0"/>
              </a:spcAft>
              <a:buClr>
                <a:schemeClr val="dk1"/>
              </a:buClr>
              <a:buSzPts val="1100"/>
              <a:buFont typeface="Arial"/>
              <a:buNone/>
            </a:pPr>
            <a:r>
              <a:rPr lang="en"/>
              <a:t>-Conferencia familiar BRRIIM</a:t>
            </a:r>
            <a:endParaRPr/>
          </a:p>
          <a:p>
            <a:pPr marL="0" lvl="0" indent="0" algn="l" rtl="0">
              <a:spcBef>
                <a:spcPts val="1200"/>
              </a:spcBef>
              <a:spcAft>
                <a:spcPts val="0"/>
              </a:spcAft>
              <a:buClr>
                <a:schemeClr val="dk1"/>
              </a:buClr>
              <a:buSzPts val="1100"/>
              <a:buFont typeface="Arial"/>
              <a:buNone/>
            </a:pPr>
            <a:r>
              <a:rPr lang="en"/>
              <a:t>-Apoyos de consejería escolar individual y grupal de Nivel II y Nivel III</a:t>
            </a:r>
            <a:endParaRPr/>
          </a:p>
          <a:p>
            <a:pPr marL="0" lvl="0" indent="0" algn="l" rtl="0">
              <a:spcBef>
                <a:spcPts val="1200"/>
              </a:spcBef>
              <a:spcAft>
                <a:spcPts val="0"/>
              </a:spcAft>
              <a:buClr>
                <a:schemeClr val="dk1"/>
              </a:buClr>
              <a:buSzPts val="1100"/>
              <a:buFont typeface="Arial"/>
              <a:buNone/>
            </a:pPr>
            <a:r>
              <a:rPr lang="en"/>
              <a:t>-Referencias a agencias comunitarias</a:t>
            </a:r>
            <a:endParaRPr/>
          </a:p>
          <a:p>
            <a:pPr marL="0" lvl="0" indent="0" algn="l" rtl="0">
              <a:spcBef>
                <a:spcPts val="1200"/>
              </a:spcBef>
              <a:spcAft>
                <a:spcPts val="1200"/>
              </a:spcAft>
              <a:buNone/>
            </a:pPr>
            <a:endParaRPr/>
          </a:p>
        </p:txBody>
      </p:sp>
    </p:spTree>
    <p:extLst>
      <p:ext uri="{BB962C8B-B14F-4D97-AF65-F5344CB8AC3E}">
        <p14:creationId xmlns:p14="http://schemas.microsoft.com/office/powerpoint/2010/main" val="2473604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Alternative to Suspension</a:t>
            </a:r>
            <a:endParaRPr/>
          </a:p>
        </p:txBody>
      </p:sp>
      <p:sp>
        <p:nvSpPr>
          <p:cNvPr id="255" name="Google Shape;255;p40"/>
          <p:cNvSpPr txBox="1">
            <a:spLocks noGrp="1"/>
          </p:cNvSpPr>
          <p:nvPr>
            <p:ph type="body" idx="1"/>
          </p:nvPr>
        </p:nvSpPr>
        <p:spPr>
          <a:xfrm>
            <a:off x="311700" y="445025"/>
            <a:ext cx="8520600" cy="4123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a:p>
          <a:p>
            <a:pPr marL="457200" lvl="0" indent="-342900" algn="l" rtl="0">
              <a:spcBef>
                <a:spcPts val="1200"/>
              </a:spcBef>
              <a:spcAft>
                <a:spcPts val="0"/>
              </a:spcAft>
              <a:buSzPts val="1800"/>
              <a:buChar char="●"/>
            </a:pPr>
            <a:r>
              <a:rPr lang="en"/>
              <a:t>Restorative Practices </a:t>
            </a:r>
            <a:endParaRPr/>
          </a:p>
          <a:p>
            <a:pPr marL="457200" lvl="0" indent="-342900" algn="l" rtl="0">
              <a:spcBef>
                <a:spcPts val="0"/>
              </a:spcBef>
              <a:spcAft>
                <a:spcPts val="0"/>
              </a:spcAft>
              <a:buSzPts val="1800"/>
              <a:buChar char="●"/>
            </a:pPr>
            <a:r>
              <a:rPr lang="en"/>
              <a:t>Problem Solving</a:t>
            </a:r>
            <a:endParaRPr/>
          </a:p>
          <a:p>
            <a:pPr marL="457200" lvl="0" indent="-342900" algn="l" rtl="0">
              <a:spcBef>
                <a:spcPts val="0"/>
              </a:spcBef>
              <a:spcAft>
                <a:spcPts val="0"/>
              </a:spcAft>
              <a:buSzPts val="1800"/>
              <a:buChar char="●"/>
            </a:pPr>
            <a:r>
              <a:rPr lang="en"/>
              <a:t>Contracting</a:t>
            </a:r>
            <a:endParaRPr/>
          </a:p>
          <a:p>
            <a:pPr marL="457200" lvl="0" indent="-342900" algn="l" rtl="0">
              <a:spcBef>
                <a:spcPts val="0"/>
              </a:spcBef>
              <a:spcAft>
                <a:spcPts val="0"/>
              </a:spcAft>
              <a:buSzPts val="1800"/>
              <a:buChar char="●"/>
            </a:pPr>
            <a:r>
              <a:rPr lang="en"/>
              <a:t>Mini-course or Skill modules</a:t>
            </a:r>
            <a:endParaRPr/>
          </a:p>
          <a:p>
            <a:pPr marL="457200" lvl="0" indent="-342900" algn="l" rtl="0">
              <a:spcBef>
                <a:spcPts val="0"/>
              </a:spcBef>
              <a:spcAft>
                <a:spcPts val="0"/>
              </a:spcAft>
              <a:buSzPts val="1800"/>
              <a:buChar char="●"/>
            </a:pPr>
            <a:r>
              <a:rPr lang="en"/>
              <a:t>Counseling or Mentoring</a:t>
            </a:r>
            <a:endParaRPr/>
          </a:p>
          <a:p>
            <a:pPr marL="457200" lvl="0" indent="-342900" algn="l" rtl="0">
              <a:spcBef>
                <a:spcPts val="0"/>
              </a:spcBef>
              <a:spcAft>
                <a:spcPts val="0"/>
              </a:spcAft>
              <a:buSzPts val="1800"/>
              <a:buChar char="●"/>
            </a:pPr>
            <a:r>
              <a:rPr lang="en"/>
              <a:t>Parent involvement, collaboration and supervision</a:t>
            </a:r>
            <a:endParaRPr/>
          </a:p>
          <a:p>
            <a:pPr marL="457200" lvl="0" indent="-342900" algn="l" rtl="0">
              <a:spcBef>
                <a:spcPts val="0"/>
              </a:spcBef>
              <a:spcAft>
                <a:spcPts val="0"/>
              </a:spcAft>
              <a:buSzPts val="1800"/>
              <a:buChar char="●"/>
            </a:pPr>
            <a:r>
              <a:rPr lang="en"/>
              <a:t>Behavior Support Intervention Plan</a:t>
            </a:r>
            <a:endParaRPr/>
          </a:p>
          <a:p>
            <a:pPr marL="457200" lvl="0" indent="-342900" algn="l" rtl="0">
              <a:spcBef>
                <a:spcPts val="0"/>
              </a:spcBef>
              <a:spcAft>
                <a:spcPts val="0"/>
              </a:spcAft>
              <a:buSzPts val="1800"/>
              <a:buChar char="●"/>
            </a:pPr>
            <a:r>
              <a:rPr lang="en"/>
              <a:t>Appropriate in-school suspension</a:t>
            </a:r>
            <a:endParaRPr/>
          </a:p>
          <a:p>
            <a:pPr marL="457200" lvl="0" indent="-342900" algn="l" rtl="0">
              <a:spcBef>
                <a:spcPts val="0"/>
              </a:spcBef>
              <a:spcAft>
                <a:spcPts val="0"/>
              </a:spcAft>
              <a:buSzPts val="1800"/>
              <a:buChar char="●"/>
            </a:pPr>
            <a:r>
              <a:rPr lang="en"/>
              <a:t>Alternative Programming</a:t>
            </a:r>
            <a:endParaRPr/>
          </a:p>
          <a:p>
            <a:pPr marL="457200" lvl="0" indent="-342900" algn="l" rtl="0">
              <a:spcBef>
                <a:spcPts val="0"/>
              </a:spcBef>
              <a:spcAft>
                <a:spcPts val="0"/>
              </a:spcAft>
              <a:buSzPts val="1800"/>
              <a:buChar char="●"/>
            </a:pPr>
            <a:r>
              <a:rPr lang="en"/>
              <a:t>Community Service</a:t>
            </a:r>
            <a:endParaRPr/>
          </a:p>
          <a:p>
            <a:pPr marL="457200" lvl="0" indent="0" algn="l" rtl="0">
              <a:spcBef>
                <a:spcPts val="1200"/>
              </a:spcBef>
              <a:spcAft>
                <a:spcPts val="1200"/>
              </a:spcAft>
              <a:buNone/>
            </a:pPr>
            <a:r>
              <a:rPr lang="en" sz="800"/>
              <a:t>*From Dr. Melissa Louvar Reeves, 15-minute Focus Brief Counseling Techniques that Work, Behavioral Threat Assessment and Management for K-12 schools.</a:t>
            </a:r>
            <a:endParaRPr sz="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Alternative to Suspension</a:t>
            </a:r>
            <a:endParaRPr/>
          </a:p>
        </p:txBody>
      </p:sp>
      <p:sp>
        <p:nvSpPr>
          <p:cNvPr id="287" name="Google Shape;287;p37"/>
          <p:cNvSpPr txBox="1">
            <a:spLocks noGrp="1"/>
          </p:cNvSpPr>
          <p:nvPr>
            <p:ph type="body" idx="1"/>
          </p:nvPr>
        </p:nvSpPr>
        <p:spPr>
          <a:xfrm>
            <a:off x="311700" y="445025"/>
            <a:ext cx="8520600" cy="41238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457200" lvl="0" indent="-334327" algn="l" rtl="0">
              <a:spcBef>
                <a:spcPts val="1200"/>
              </a:spcBef>
              <a:spcAft>
                <a:spcPts val="0"/>
              </a:spcAft>
              <a:buSzPct val="100000"/>
              <a:buChar char="●"/>
            </a:pPr>
            <a:r>
              <a:rPr lang="en"/>
              <a:t>Prácticas restaurativas</a:t>
            </a:r>
            <a:endParaRPr/>
          </a:p>
          <a:p>
            <a:pPr marL="457200" lvl="0" indent="-334327" algn="l" rtl="0">
              <a:spcBef>
                <a:spcPts val="0"/>
              </a:spcBef>
              <a:spcAft>
                <a:spcPts val="0"/>
              </a:spcAft>
              <a:buSzPct val="100000"/>
              <a:buChar char="●"/>
            </a:pPr>
            <a:r>
              <a:rPr lang="en"/>
              <a:t>Resolución de problemas</a:t>
            </a:r>
            <a:endParaRPr/>
          </a:p>
          <a:p>
            <a:pPr marL="457200" lvl="0" indent="-334327" algn="l" rtl="0">
              <a:spcBef>
                <a:spcPts val="0"/>
              </a:spcBef>
              <a:spcAft>
                <a:spcPts val="0"/>
              </a:spcAft>
              <a:buSzPct val="100000"/>
              <a:buChar char="●"/>
            </a:pPr>
            <a:r>
              <a:rPr lang="en"/>
              <a:t>Contratación</a:t>
            </a:r>
            <a:endParaRPr/>
          </a:p>
          <a:p>
            <a:pPr marL="457200" lvl="0" indent="-334327" algn="l" rtl="0">
              <a:spcBef>
                <a:spcPts val="0"/>
              </a:spcBef>
              <a:spcAft>
                <a:spcPts val="0"/>
              </a:spcAft>
              <a:buSzPct val="100000"/>
              <a:buChar char="●"/>
            </a:pPr>
            <a:r>
              <a:rPr lang="en"/>
              <a:t>Módulos de minicurso o habilidades</a:t>
            </a:r>
            <a:endParaRPr/>
          </a:p>
          <a:p>
            <a:pPr marL="457200" lvl="0" indent="-334327" algn="l" rtl="0">
              <a:spcBef>
                <a:spcPts val="0"/>
              </a:spcBef>
              <a:spcAft>
                <a:spcPts val="0"/>
              </a:spcAft>
              <a:buSzPct val="100000"/>
              <a:buChar char="●"/>
            </a:pPr>
            <a:r>
              <a:rPr lang="en"/>
              <a:t>Consejería o tutoría</a:t>
            </a:r>
            <a:endParaRPr/>
          </a:p>
          <a:p>
            <a:pPr marL="457200" lvl="0" indent="-334327" algn="l" rtl="0">
              <a:spcBef>
                <a:spcPts val="0"/>
              </a:spcBef>
              <a:spcAft>
                <a:spcPts val="0"/>
              </a:spcAft>
              <a:buSzPct val="100000"/>
              <a:buChar char="●"/>
            </a:pPr>
            <a:r>
              <a:rPr lang="en"/>
              <a:t>Participación, colaboración y supervisión de los padres</a:t>
            </a:r>
            <a:endParaRPr/>
          </a:p>
          <a:p>
            <a:pPr marL="457200" lvl="0" indent="-334327" algn="l" rtl="0">
              <a:spcBef>
                <a:spcPts val="0"/>
              </a:spcBef>
              <a:spcAft>
                <a:spcPts val="0"/>
              </a:spcAft>
              <a:buSzPct val="100000"/>
              <a:buChar char="●"/>
            </a:pPr>
            <a:r>
              <a:rPr lang="en"/>
              <a:t>Plan de intervención de apoyo a la conducta</a:t>
            </a:r>
            <a:endParaRPr/>
          </a:p>
          <a:p>
            <a:pPr marL="457200" lvl="0" indent="-334327" algn="l" rtl="0">
              <a:spcBef>
                <a:spcPts val="0"/>
              </a:spcBef>
              <a:spcAft>
                <a:spcPts val="0"/>
              </a:spcAft>
              <a:buSzPct val="100000"/>
              <a:buChar char="●"/>
            </a:pPr>
            <a:r>
              <a:rPr lang="en"/>
              <a:t>Suspensión apropiada en la escuela</a:t>
            </a:r>
            <a:endParaRPr/>
          </a:p>
          <a:p>
            <a:pPr marL="457200" lvl="0" indent="-334327" algn="l" rtl="0">
              <a:spcBef>
                <a:spcPts val="0"/>
              </a:spcBef>
              <a:spcAft>
                <a:spcPts val="0"/>
              </a:spcAft>
              <a:buSzPct val="100000"/>
              <a:buChar char="●"/>
            </a:pPr>
            <a:r>
              <a:rPr lang="en"/>
              <a:t>Programación alternativa</a:t>
            </a:r>
            <a:endParaRPr/>
          </a:p>
          <a:p>
            <a:pPr marL="457200" lvl="0" indent="-334327" algn="l" rtl="0">
              <a:spcBef>
                <a:spcPts val="0"/>
              </a:spcBef>
              <a:spcAft>
                <a:spcPts val="0"/>
              </a:spcAft>
              <a:buSzPct val="100000"/>
              <a:buChar char="●"/>
            </a:pPr>
            <a:r>
              <a:rPr lang="en"/>
              <a:t>Servicio comunitario</a:t>
            </a:r>
            <a:endParaRPr/>
          </a:p>
          <a:p>
            <a:pPr marL="457200" lvl="0" indent="0" algn="l" rtl="0">
              <a:spcBef>
                <a:spcPts val="1200"/>
              </a:spcBef>
              <a:spcAft>
                <a:spcPts val="0"/>
              </a:spcAft>
              <a:buNone/>
            </a:pPr>
            <a:endParaRPr/>
          </a:p>
          <a:p>
            <a:pPr marL="457200" lvl="0" indent="0" algn="l" rtl="0">
              <a:spcBef>
                <a:spcPts val="1200"/>
              </a:spcBef>
              <a:spcAft>
                <a:spcPts val="1200"/>
              </a:spcAft>
              <a:buNone/>
            </a:pPr>
            <a:r>
              <a:rPr lang="en" sz="800"/>
              <a:t>*From Dr. Melissa Louvar Reeves, 15-minute Focus Brief Counseling Techniques that Work, Behavioral Threat Assessment and Management for K-12 schools.</a:t>
            </a:r>
            <a:endParaRPr sz="800"/>
          </a:p>
        </p:txBody>
      </p:sp>
      <p:sp>
        <p:nvSpPr>
          <p:cNvPr id="288" name="Google Shape;288;p37"/>
          <p:cNvSpPr txBox="1"/>
          <p:nvPr/>
        </p:nvSpPr>
        <p:spPr>
          <a:xfrm>
            <a:off x="2609850" y="561975"/>
            <a:ext cx="4333800" cy="600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B45F06"/>
                </a:solidFill>
                <a:latin typeface="Impact"/>
                <a:ea typeface="Impact"/>
                <a:cs typeface="Impact"/>
                <a:sym typeface="Impact"/>
              </a:rPr>
              <a:t>Alternativa a la suspensión</a:t>
            </a:r>
            <a:endParaRPr sz="2700">
              <a:solidFill>
                <a:srgbClr val="B45F06"/>
              </a:solidFill>
              <a:latin typeface="Impact"/>
              <a:ea typeface="Impact"/>
              <a:cs typeface="Impact"/>
              <a:sym typeface="Impact"/>
            </a:endParaRPr>
          </a:p>
        </p:txBody>
      </p:sp>
    </p:spTree>
    <p:extLst>
      <p:ext uri="{BB962C8B-B14F-4D97-AF65-F5344CB8AC3E}">
        <p14:creationId xmlns:p14="http://schemas.microsoft.com/office/powerpoint/2010/main" val="1710794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SAP Collaboration</a:t>
            </a:r>
            <a:endParaRPr/>
          </a:p>
        </p:txBody>
      </p:sp>
      <p:sp>
        <p:nvSpPr>
          <p:cNvPr id="261" name="Google Shape;261;p4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6000" u="sng"/>
              <a:t>SAP School Counselors Collaborate with…</a:t>
            </a:r>
            <a:endParaRPr sz="6000" u="sng"/>
          </a:p>
          <a:p>
            <a:pPr marL="457200" lvl="0" indent="-323850" algn="l" rtl="0">
              <a:spcBef>
                <a:spcPts val="1200"/>
              </a:spcBef>
              <a:spcAft>
                <a:spcPts val="0"/>
              </a:spcAft>
              <a:buSzPct val="100000"/>
              <a:buChar char="●"/>
            </a:pPr>
            <a:r>
              <a:rPr lang="en" sz="6000" u="sng"/>
              <a:t> On-site Staff</a:t>
            </a:r>
            <a:endParaRPr sz="6000" u="sng"/>
          </a:p>
          <a:p>
            <a:pPr marL="914400" lvl="1" indent="-323850" algn="l" rtl="0">
              <a:spcBef>
                <a:spcPts val="0"/>
              </a:spcBef>
              <a:spcAft>
                <a:spcPts val="0"/>
              </a:spcAft>
              <a:buSzPct val="100000"/>
              <a:buChar char="○"/>
            </a:pPr>
            <a:r>
              <a:rPr lang="en" sz="6000"/>
              <a:t>Administrators</a:t>
            </a:r>
            <a:endParaRPr sz="6000"/>
          </a:p>
          <a:p>
            <a:pPr marL="914400" lvl="1" indent="-323850" algn="l" rtl="0">
              <a:spcBef>
                <a:spcPts val="0"/>
              </a:spcBef>
              <a:spcAft>
                <a:spcPts val="0"/>
              </a:spcAft>
              <a:buSzPct val="100000"/>
              <a:buChar char="○"/>
            </a:pPr>
            <a:r>
              <a:rPr lang="en" sz="6000"/>
              <a:t>Teachers</a:t>
            </a:r>
            <a:endParaRPr sz="6000"/>
          </a:p>
          <a:p>
            <a:pPr marL="914400" lvl="1" indent="-323850" algn="l" rtl="0">
              <a:spcBef>
                <a:spcPts val="0"/>
              </a:spcBef>
              <a:spcAft>
                <a:spcPts val="0"/>
              </a:spcAft>
              <a:buSzPct val="100000"/>
              <a:buChar char="○"/>
            </a:pPr>
            <a:r>
              <a:rPr lang="en" sz="6000"/>
              <a:t>On-site School Counselors </a:t>
            </a:r>
            <a:endParaRPr sz="6000"/>
          </a:p>
          <a:p>
            <a:pPr marL="457200" lvl="0" indent="-323850" algn="l" rtl="0">
              <a:spcBef>
                <a:spcPts val="0"/>
              </a:spcBef>
              <a:spcAft>
                <a:spcPts val="0"/>
              </a:spcAft>
              <a:buSzPct val="100000"/>
              <a:buChar char="●"/>
            </a:pPr>
            <a:r>
              <a:rPr lang="en" sz="6000" u="sng"/>
              <a:t>Community Partners</a:t>
            </a:r>
            <a:endParaRPr sz="6000" u="sng"/>
          </a:p>
          <a:p>
            <a:pPr marL="914400" lvl="1" indent="-323850" algn="l" rtl="0">
              <a:spcBef>
                <a:spcPts val="0"/>
              </a:spcBef>
              <a:spcAft>
                <a:spcPts val="0"/>
              </a:spcAft>
              <a:buSzPct val="100000"/>
              <a:buChar char="○"/>
            </a:pPr>
            <a:r>
              <a:rPr lang="en" sz="6000"/>
              <a:t>Small Group Supports</a:t>
            </a:r>
            <a:endParaRPr sz="6000"/>
          </a:p>
          <a:p>
            <a:pPr marL="914400" lvl="1" indent="-323850" algn="l" rtl="0">
              <a:spcBef>
                <a:spcPts val="0"/>
              </a:spcBef>
              <a:spcAft>
                <a:spcPts val="0"/>
              </a:spcAft>
              <a:buSzPct val="100000"/>
              <a:buChar char="○"/>
            </a:pPr>
            <a:r>
              <a:rPr lang="en" sz="6000"/>
              <a:t>Individual Supports</a:t>
            </a:r>
            <a:endParaRPr sz="6000"/>
          </a:p>
          <a:p>
            <a:pPr marL="914400" lvl="1" indent="-323850" algn="l" rtl="0">
              <a:spcBef>
                <a:spcPts val="0"/>
              </a:spcBef>
              <a:spcAft>
                <a:spcPts val="0"/>
              </a:spcAft>
              <a:buSzPct val="100000"/>
              <a:buChar char="○"/>
            </a:pPr>
            <a:r>
              <a:rPr lang="en" sz="6000"/>
              <a:t>Parent/Guardian Education</a:t>
            </a:r>
            <a:endParaRPr sz="6000"/>
          </a:p>
          <a:p>
            <a:pPr marL="914400" lvl="1" indent="-323850" algn="l" rtl="0">
              <a:spcBef>
                <a:spcPts val="0"/>
              </a:spcBef>
              <a:spcAft>
                <a:spcPts val="0"/>
              </a:spcAft>
              <a:buSzPct val="100000"/>
              <a:buChar char="○"/>
            </a:pPr>
            <a:r>
              <a:rPr lang="en" sz="6000"/>
              <a:t>Family Supports</a:t>
            </a:r>
            <a:endParaRPr sz="6000"/>
          </a:p>
          <a:p>
            <a:pPr marL="457200" lvl="0" indent="-323850" algn="l" rtl="0">
              <a:spcBef>
                <a:spcPts val="0"/>
              </a:spcBef>
              <a:spcAft>
                <a:spcPts val="0"/>
              </a:spcAft>
              <a:buSzPct val="100000"/>
              <a:buChar char="●"/>
            </a:pPr>
            <a:r>
              <a:rPr lang="en" sz="6000" u="sng"/>
              <a:t>Parents and Guardians</a:t>
            </a:r>
            <a:endParaRPr sz="6000" u="sng"/>
          </a:p>
          <a:p>
            <a:pPr marL="914400" lvl="1" indent="-323850" algn="l" rtl="0">
              <a:spcBef>
                <a:spcPts val="0"/>
              </a:spcBef>
              <a:spcAft>
                <a:spcPts val="0"/>
              </a:spcAft>
              <a:buSzPct val="100000"/>
              <a:buChar char="○"/>
            </a:pPr>
            <a:r>
              <a:rPr lang="en" sz="6000"/>
              <a:t>BRRIIM Family Conference</a:t>
            </a:r>
            <a:endParaRPr sz="6000"/>
          </a:p>
          <a:p>
            <a:pPr marL="914400" lvl="1" indent="-323850" algn="l" rtl="0">
              <a:spcBef>
                <a:spcPts val="0"/>
              </a:spcBef>
              <a:spcAft>
                <a:spcPts val="0"/>
              </a:spcAft>
              <a:buSzPct val="100000"/>
              <a:buChar char="○"/>
            </a:pPr>
            <a:r>
              <a:rPr lang="en" sz="6000"/>
              <a:t>Follow-up with Families</a:t>
            </a:r>
            <a:endParaRPr sz="6000"/>
          </a:p>
          <a:p>
            <a:pPr marL="914400" lvl="1" indent="-323850" algn="l" rtl="0">
              <a:spcBef>
                <a:spcPts val="0"/>
              </a:spcBef>
              <a:spcAft>
                <a:spcPts val="0"/>
              </a:spcAft>
              <a:buSzPct val="100000"/>
              <a:buChar char="○"/>
            </a:pPr>
            <a:r>
              <a:rPr lang="en" sz="6000"/>
              <a:t>Community Referrals</a:t>
            </a:r>
            <a:endParaRPr sz="6000"/>
          </a:p>
          <a:p>
            <a:pPr marL="45720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62" name="Google Shape;262;p41"/>
          <p:cNvPicPr preferRelativeResize="0"/>
          <p:nvPr/>
        </p:nvPicPr>
        <p:blipFill>
          <a:blip r:embed="rId3">
            <a:alphaModFix/>
          </a:blip>
          <a:stretch>
            <a:fillRect/>
          </a:stretch>
        </p:blipFill>
        <p:spPr>
          <a:xfrm>
            <a:off x="5140230" y="1687350"/>
            <a:ext cx="3334374" cy="22572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Colaboración SAP</a:t>
            </a:r>
            <a:endParaRPr/>
          </a:p>
        </p:txBody>
      </p:sp>
      <p:sp>
        <p:nvSpPr>
          <p:cNvPr id="294" name="Google Shape;294;p3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6000" u="sng"/>
              <a:t>Los consejeros escolares de SAP colaboran con…</a:t>
            </a:r>
            <a:endParaRPr sz="6000" u="sng"/>
          </a:p>
          <a:p>
            <a:pPr marL="457200" lvl="0" indent="-323850" algn="l" rtl="0">
              <a:spcBef>
                <a:spcPts val="1200"/>
              </a:spcBef>
              <a:spcAft>
                <a:spcPts val="0"/>
              </a:spcAft>
              <a:buSzPct val="100000"/>
              <a:buChar char="●"/>
            </a:pPr>
            <a:r>
              <a:rPr lang="en" sz="6000" u="sng"/>
              <a:t> Personal del plantel</a:t>
            </a:r>
            <a:endParaRPr sz="6000" u="sng"/>
          </a:p>
          <a:p>
            <a:pPr marL="914400" lvl="1" indent="-323850" algn="l" rtl="0">
              <a:spcBef>
                <a:spcPts val="0"/>
              </a:spcBef>
              <a:spcAft>
                <a:spcPts val="0"/>
              </a:spcAft>
              <a:buSzPct val="100000"/>
              <a:buChar char="○"/>
            </a:pPr>
            <a:r>
              <a:rPr lang="en" sz="6000"/>
              <a:t>Administradores</a:t>
            </a:r>
            <a:endParaRPr sz="6000"/>
          </a:p>
          <a:p>
            <a:pPr marL="914400" lvl="1" indent="-323850" algn="l" rtl="0">
              <a:spcBef>
                <a:spcPts val="0"/>
              </a:spcBef>
              <a:spcAft>
                <a:spcPts val="0"/>
              </a:spcAft>
              <a:buSzPct val="100000"/>
              <a:buChar char="○"/>
            </a:pPr>
            <a:r>
              <a:rPr lang="en" sz="6000"/>
              <a:t>Maestros</a:t>
            </a:r>
            <a:endParaRPr sz="6000"/>
          </a:p>
          <a:p>
            <a:pPr marL="914400" lvl="1" indent="-323850" algn="l" rtl="0">
              <a:spcBef>
                <a:spcPts val="0"/>
              </a:spcBef>
              <a:spcAft>
                <a:spcPts val="0"/>
              </a:spcAft>
              <a:buSzPct val="100000"/>
              <a:buChar char="○"/>
            </a:pPr>
            <a:r>
              <a:rPr lang="en" sz="6000"/>
              <a:t>Consejeros escolares del plantel </a:t>
            </a:r>
            <a:endParaRPr sz="6000"/>
          </a:p>
          <a:p>
            <a:pPr marL="457200" lvl="0" indent="-323850" algn="l" rtl="0">
              <a:spcBef>
                <a:spcPts val="0"/>
              </a:spcBef>
              <a:spcAft>
                <a:spcPts val="0"/>
              </a:spcAft>
              <a:buSzPct val="100000"/>
              <a:buChar char="●"/>
            </a:pPr>
            <a:r>
              <a:rPr lang="en" sz="6000" u="sng"/>
              <a:t>Socios de la comunidad</a:t>
            </a:r>
            <a:endParaRPr sz="6000" u="sng"/>
          </a:p>
          <a:p>
            <a:pPr marL="914400" lvl="1" indent="-323850" algn="l" rtl="0">
              <a:spcBef>
                <a:spcPts val="0"/>
              </a:spcBef>
              <a:spcAft>
                <a:spcPts val="0"/>
              </a:spcAft>
              <a:buSzPct val="100000"/>
              <a:buChar char="○"/>
            </a:pPr>
            <a:r>
              <a:rPr lang="en" sz="6000"/>
              <a:t>Apoyos para grupos pequeños</a:t>
            </a:r>
            <a:endParaRPr sz="6000"/>
          </a:p>
          <a:p>
            <a:pPr marL="914400" lvl="1" indent="-323850" algn="l" rtl="0">
              <a:spcBef>
                <a:spcPts val="0"/>
              </a:spcBef>
              <a:spcAft>
                <a:spcPts val="0"/>
              </a:spcAft>
              <a:buSzPct val="100000"/>
              <a:buChar char="○"/>
            </a:pPr>
            <a:r>
              <a:rPr lang="en" sz="6000"/>
              <a:t>Apoyos individuales</a:t>
            </a:r>
            <a:endParaRPr sz="6000"/>
          </a:p>
          <a:p>
            <a:pPr marL="914400" lvl="1" indent="-323850" algn="l" rtl="0">
              <a:spcBef>
                <a:spcPts val="0"/>
              </a:spcBef>
              <a:spcAft>
                <a:spcPts val="0"/>
              </a:spcAft>
              <a:buSzPct val="100000"/>
              <a:buChar char="○"/>
            </a:pPr>
            <a:r>
              <a:rPr lang="en" sz="6000"/>
              <a:t>Educación para padres / tutores</a:t>
            </a:r>
            <a:endParaRPr sz="6000"/>
          </a:p>
          <a:p>
            <a:pPr marL="914400" lvl="1" indent="-323850" algn="l" rtl="0">
              <a:spcBef>
                <a:spcPts val="0"/>
              </a:spcBef>
              <a:spcAft>
                <a:spcPts val="0"/>
              </a:spcAft>
              <a:buSzPct val="100000"/>
              <a:buChar char="○"/>
            </a:pPr>
            <a:r>
              <a:rPr lang="en" sz="6000"/>
              <a:t>Apoyos familiares</a:t>
            </a:r>
            <a:endParaRPr sz="6000"/>
          </a:p>
          <a:p>
            <a:pPr marL="457200" lvl="0" indent="-323850" algn="l" rtl="0">
              <a:spcBef>
                <a:spcPts val="0"/>
              </a:spcBef>
              <a:spcAft>
                <a:spcPts val="0"/>
              </a:spcAft>
              <a:buSzPct val="100000"/>
              <a:buChar char="●"/>
            </a:pPr>
            <a:r>
              <a:rPr lang="en" sz="6000" u="sng"/>
              <a:t>Padres y tutores</a:t>
            </a:r>
            <a:endParaRPr sz="6000" u="sng"/>
          </a:p>
          <a:p>
            <a:pPr marL="914400" lvl="1" indent="-323850" algn="l" rtl="0">
              <a:spcBef>
                <a:spcPts val="0"/>
              </a:spcBef>
              <a:spcAft>
                <a:spcPts val="0"/>
              </a:spcAft>
              <a:buSzPct val="100000"/>
              <a:buChar char="○"/>
            </a:pPr>
            <a:r>
              <a:rPr lang="en" sz="6000"/>
              <a:t>Conferencia familiar BRRIIM</a:t>
            </a:r>
            <a:endParaRPr sz="6000"/>
          </a:p>
          <a:p>
            <a:pPr marL="914400" lvl="1" indent="-323850" algn="l" rtl="0">
              <a:spcBef>
                <a:spcPts val="0"/>
              </a:spcBef>
              <a:spcAft>
                <a:spcPts val="0"/>
              </a:spcAft>
              <a:buSzPct val="100000"/>
              <a:buChar char="○"/>
            </a:pPr>
            <a:r>
              <a:rPr lang="en" sz="6000"/>
              <a:t>Seguimiento con las familias</a:t>
            </a:r>
            <a:endParaRPr sz="6000"/>
          </a:p>
          <a:p>
            <a:pPr marL="914400" lvl="1" indent="-323850" algn="l" rtl="0">
              <a:spcBef>
                <a:spcPts val="0"/>
              </a:spcBef>
              <a:spcAft>
                <a:spcPts val="0"/>
              </a:spcAft>
              <a:buSzPct val="100000"/>
              <a:buChar char="○"/>
            </a:pPr>
            <a:r>
              <a:rPr lang="en" sz="6000"/>
              <a:t>Referencias de la comunidad</a:t>
            </a:r>
            <a:endParaRPr sz="6000"/>
          </a:p>
          <a:p>
            <a:pPr marL="45720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95" name="Google Shape;295;p38"/>
          <p:cNvPicPr preferRelativeResize="0"/>
          <p:nvPr/>
        </p:nvPicPr>
        <p:blipFill>
          <a:blip r:embed="rId3">
            <a:alphaModFix/>
          </a:blip>
          <a:stretch>
            <a:fillRect/>
          </a:stretch>
        </p:blipFill>
        <p:spPr>
          <a:xfrm>
            <a:off x="5140230" y="1687350"/>
            <a:ext cx="3334374" cy="2257224"/>
          </a:xfrm>
          <a:prstGeom prst="rect">
            <a:avLst/>
          </a:prstGeom>
          <a:noFill/>
          <a:ln>
            <a:noFill/>
          </a:ln>
        </p:spPr>
      </p:pic>
    </p:spTree>
    <p:extLst>
      <p:ext uri="{BB962C8B-B14F-4D97-AF65-F5344CB8AC3E}">
        <p14:creationId xmlns:p14="http://schemas.microsoft.com/office/powerpoint/2010/main" val="2232156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901975" y="575950"/>
            <a:ext cx="48198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VUSD School Counseling </a:t>
            </a:r>
            <a:endParaRPr/>
          </a:p>
        </p:txBody>
      </p:sp>
      <p:sp>
        <p:nvSpPr>
          <p:cNvPr id="96" name="Google Shape;96;p17"/>
          <p:cNvSpPr txBox="1">
            <a:spLocks noGrp="1"/>
          </p:cNvSpPr>
          <p:nvPr>
            <p:ph type="body" idx="1"/>
          </p:nvPr>
        </p:nvSpPr>
        <p:spPr>
          <a:xfrm>
            <a:off x="3813278" y="1595775"/>
            <a:ext cx="4918500"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r>
              <a:rPr lang="en"/>
              <a:t>2020-2021 Program Accomplishments</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97" name="Google Shape;97;p17"/>
          <p:cNvPicPr preferRelativeResize="0"/>
          <p:nvPr/>
        </p:nvPicPr>
        <p:blipFill rotWithShape="1">
          <a:blip r:embed="rId3">
            <a:alphaModFix/>
          </a:blip>
          <a:srcRect/>
          <a:stretch/>
        </p:blipFill>
        <p:spPr>
          <a:xfrm>
            <a:off x="4" y="7"/>
            <a:ext cx="3692725" cy="5371901"/>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Who Can Refer a Student to SAP?</a:t>
            </a:r>
            <a:endParaRPr/>
          </a:p>
        </p:txBody>
      </p:sp>
      <p:sp>
        <p:nvSpPr>
          <p:cNvPr id="268" name="Google Shape;268;p4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1200"/>
              </a:spcBef>
              <a:spcAft>
                <a:spcPts val="0"/>
              </a:spcAft>
              <a:buNone/>
            </a:pPr>
            <a:r>
              <a:rPr lang="en"/>
              <a:t>On-Site Staff</a:t>
            </a:r>
            <a:endParaRPr/>
          </a:p>
          <a:p>
            <a:pPr marL="0" lvl="0" indent="0" algn="ctr" rtl="0">
              <a:spcBef>
                <a:spcPts val="1200"/>
              </a:spcBef>
              <a:spcAft>
                <a:spcPts val="0"/>
              </a:spcAft>
              <a:buNone/>
            </a:pPr>
            <a:r>
              <a:rPr lang="en"/>
              <a:t>School Counselors</a:t>
            </a:r>
            <a:endParaRPr/>
          </a:p>
          <a:p>
            <a:pPr marL="0" lvl="0" indent="0" algn="ctr" rtl="0">
              <a:spcBef>
                <a:spcPts val="1200"/>
              </a:spcBef>
              <a:spcAft>
                <a:spcPts val="0"/>
              </a:spcAft>
              <a:buNone/>
            </a:pPr>
            <a:r>
              <a:rPr lang="en"/>
              <a:t>Student Self-Referrals</a:t>
            </a:r>
            <a:endParaRPr/>
          </a:p>
          <a:p>
            <a:pPr marL="0" lvl="0" indent="0" algn="ctr" rtl="0">
              <a:spcBef>
                <a:spcPts val="1200"/>
              </a:spcBef>
              <a:spcAft>
                <a:spcPts val="1200"/>
              </a:spcAft>
              <a:buNone/>
            </a:pPr>
            <a:r>
              <a:rPr lang="en"/>
              <a:t>Concerned Individuals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¿Quién puede referir a un estudiante a SAP?</a:t>
            </a:r>
            <a:endParaRPr/>
          </a:p>
        </p:txBody>
      </p:sp>
      <p:sp>
        <p:nvSpPr>
          <p:cNvPr id="301" name="Google Shape;301;p3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1200"/>
              </a:spcBef>
              <a:spcAft>
                <a:spcPts val="0"/>
              </a:spcAft>
              <a:buNone/>
            </a:pPr>
            <a:r>
              <a:rPr lang="en"/>
              <a:t>Personal del plantel</a:t>
            </a:r>
            <a:endParaRPr/>
          </a:p>
          <a:p>
            <a:pPr marL="0" lvl="0" indent="0" algn="ctr" rtl="0">
              <a:spcBef>
                <a:spcPts val="1200"/>
              </a:spcBef>
              <a:spcAft>
                <a:spcPts val="0"/>
              </a:spcAft>
              <a:buNone/>
            </a:pPr>
            <a:r>
              <a:rPr lang="en"/>
              <a:t>Consejeros escolares</a:t>
            </a:r>
            <a:endParaRPr/>
          </a:p>
          <a:p>
            <a:pPr marL="0" lvl="0" indent="0" algn="ctr" rtl="0">
              <a:spcBef>
                <a:spcPts val="1200"/>
              </a:spcBef>
              <a:spcAft>
                <a:spcPts val="0"/>
              </a:spcAft>
              <a:buNone/>
            </a:pPr>
            <a:r>
              <a:rPr lang="en"/>
              <a:t>Autorreferencias de los estudiantes</a:t>
            </a:r>
            <a:endParaRPr/>
          </a:p>
          <a:p>
            <a:pPr marL="0" lvl="0" indent="0" algn="ctr" rtl="0">
              <a:spcBef>
                <a:spcPts val="1200"/>
              </a:spcBef>
              <a:spcAft>
                <a:spcPts val="1200"/>
              </a:spcAft>
              <a:buNone/>
            </a:pPr>
            <a:r>
              <a:rPr lang="en"/>
              <a:t>Individuos inquietos</a:t>
            </a:r>
            <a:endParaRPr/>
          </a:p>
        </p:txBody>
      </p:sp>
    </p:spTree>
    <p:extLst>
      <p:ext uri="{BB962C8B-B14F-4D97-AF65-F5344CB8AC3E}">
        <p14:creationId xmlns:p14="http://schemas.microsoft.com/office/powerpoint/2010/main" val="2073452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3"/>
          <p:cNvSpPr txBox="1">
            <a:spLocks noGrp="1"/>
          </p:cNvSpPr>
          <p:nvPr>
            <p:ph type="title"/>
          </p:nvPr>
        </p:nvSpPr>
        <p:spPr>
          <a:xfrm>
            <a:off x="311700" y="4275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SAP School Counselors- High Schools</a:t>
            </a:r>
            <a:endParaRPr b="1"/>
          </a:p>
        </p:txBody>
      </p:sp>
      <p:sp>
        <p:nvSpPr>
          <p:cNvPr id="274" name="Google Shape;274;p43"/>
          <p:cNvSpPr txBox="1">
            <a:spLocks noGrp="1"/>
          </p:cNvSpPr>
          <p:nvPr>
            <p:ph type="body" idx="1"/>
          </p:nvPr>
        </p:nvSpPr>
        <p:spPr>
          <a:xfrm>
            <a:off x="15108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Clr>
                <a:schemeClr val="dk1"/>
              </a:buClr>
              <a:buSzPct val="61111"/>
              <a:buFont typeface="Arial"/>
              <a:buNone/>
            </a:pPr>
            <a:endParaRPr u="sng"/>
          </a:p>
          <a:p>
            <a:pPr marL="0" lvl="0" indent="0" algn="ctr" rtl="0">
              <a:spcBef>
                <a:spcPts val="1200"/>
              </a:spcBef>
              <a:spcAft>
                <a:spcPts val="0"/>
              </a:spcAft>
              <a:buClr>
                <a:schemeClr val="dk1"/>
              </a:buClr>
              <a:buSzPct val="61111"/>
              <a:buFont typeface="Arial"/>
              <a:buNone/>
            </a:pPr>
            <a:endParaRPr u="sng"/>
          </a:p>
          <a:p>
            <a:pPr marL="0" lvl="0" indent="0" algn="l" rtl="0">
              <a:spcBef>
                <a:spcPts val="1200"/>
              </a:spcBef>
              <a:spcAft>
                <a:spcPts val="0"/>
              </a:spcAft>
              <a:buClr>
                <a:schemeClr val="dk1"/>
              </a:buClr>
              <a:buSzPct val="61111"/>
              <a:buFont typeface="Arial"/>
              <a:buNone/>
            </a:pPr>
            <a:r>
              <a:rPr lang="en"/>
              <a:t>					</a:t>
            </a:r>
            <a:r>
              <a:rPr lang="en" b="1" u="sng">
                <a:solidFill>
                  <a:schemeClr val="hlink"/>
                </a:solidFill>
                <a:hlinkClick r:id="rId3"/>
              </a:rPr>
              <a:t>Bobbie Richards</a:t>
            </a:r>
            <a:r>
              <a:rPr lang="en"/>
              <a:t> - Ventura HS &amp; S.A.F.E. Center (ESC)</a:t>
            </a:r>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0"/>
              </a:spcAft>
              <a:buClr>
                <a:schemeClr val="dk1"/>
              </a:buClr>
              <a:buSzPct val="61111"/>
              <a:buFont typeface="Arial"/>
              <a:buNone/>
            </a:pPr>
            <a:r>
              <a:rPr lang="en"/>
              <a:t>					</a:t>
            </a:r>
            <a:r>
              <a:rPr lang="en" b="1" u="sng">
                <a:solidFill>
                  <a:schemeClr val="hlink"/>
                </a:solidFill>
                <a:hlinkClick r:id="rId4"/>
              </a:rPr>
              <a:t>Greg Jordan</a:t>
            </a:r>
            <a:r>
              <a:rPr lang="en"/>
              <a:t> -El Camino HS &amp; Foothill Technology HS</a:t>
            </a:r>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0"/>
              </a:spcAft>
              <a:buClr>
                <a:schemeClr val="dk1"/>
              </a:buClr>
              <a:buSzPct val="61111"/>
              <a:buFont typeface="Arial"/>
              <a:buNone/>
            </a:pPr>
            <a:r>
              <a:rPr lang="en"/>
              <a:t>       					</a:t>
            </a:r>
            <a:r>
              <a:rPr lang="en" b="1" u="sng">
                <a:solidFill>
                  <a:schemeClr val="hlink"/>
                </a:solidFill>
                <a:hlinkClick r:id="rId5"/>
              </a:rPr>
              <a:t>Matt Lazansky</a:t>
            </a:r>
            <a:r>
              <a:rPr lang="en"/>
              <a:t> - Buena HS &amp; S.A.F.E. Center (ESC)</a:t>
            </a:r>
            <a:endParaRPr/>
          </a:p>
          <a:p>
            <a:pPr marL="0" lvl="0" indent="0" algn="l" rtl="0">
              <a:spcBef>
                <a:spcPts val="1200"/>
              </a:spcBef>
              <a:spcAft>
                <a:spcPts val="0"/>
              </a:spcAft>
              <a:buClr>
                <a:schemeClr val="dk1"/>
              </a:buClr>
              <a:buSzPct val="61111"/>
              <a:buFont typeface="Arial"/>
              <a:buNone/>
            </a:pPr>
            <a:r>
              <a:rPr lang="en"/>
              <a:t>Anita </a:t>
            </a:r>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1200"/>
              </a:spcAft>
              <a:buNone/>
            </a:pPr>
            <a:endParaRPr/>
          </a:p>
        </p:txBody>
      </p:sp>
      <p:pic>
        <p:nvPicPr>
          <p:cNvPr id="275" name="Google Shape;275;p43"/>
          <p:cNvPicPr preferRelativeResize="0"/>
          <p:nvPr/>
        </p:nvPicPr>
        <p:blipFill>
          <a:blip r:embed="rId6">
            <a:alphaModFix/>
          </a:blip>
          <a:stretch>
            <a:fillRect/>
          </a:stretch>
        </p:blipFill>
        <p:spPr>
          <a:xfrm>
            <a:off x="710889" y="1216375"/>
            <a:ext cx="2562313" cy="3416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311700" y="4275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Consejeros escolares de SAP - Escuelas preparatorias</a:t>
            </a:r>
            <a:endParaRPr b="1"/>
          </a:p>
        </p:txBody>
      </p:sp>
      <p:sp>
        <p:nvSpPr>
          <p:cNvPr id="307" name="Google Shape;307;p40"/>
          <p:cNvSpPr txBox="1">
            <a:spLocks noGrp="1"/>
          </p:cNvSpPr>
          <p:nvPr>
            <p:ph type="body" idx="1"/>
          </p:nvPr>
        </p:nvSpPr>
        <p:spPr>
          <a:xfrm>
            <a:off x="15108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Clr>
                <a:schemeClr val="dk1"/>
              </a:buClr>
              <a:buSzPct val="61111"/>
              <a:buFont typeface="Arial"/>
              <a:buNone/>
            </a:pPr>
            <a:endParaRPr u="sng"/>
          </a:p>
          <a:p>
            <a:pPr marL="0" lvl="0" indent="0" algn="ctr" rtl="0">
              <a:spcBef>
                <a:spcPts val="1200"/>
              </a:spcBef>
              <a:spcAft>
                <a:spcPts val="0"/>
              </a:spcAft>
              <a:buClr>
                <a:schemeClr val="dk1"/>
              </a:buClr>
              <a:buSzPct val="61111"/>
              <a:buFont typeface="Arial"/>
              <a:buNone/>
            </a:pPr>
            <a:endParaRPr u="sng"/>
          </a:p>
          <a:p>
            <a:pPr marL="0" lvl="0" indent="0" algn="l" rtl="0">
              <a:spcBef>
                <a:spcPts val="1200"/>
              </a:spcBef>
              <a:spcAft>
                <a:spcPts val="0"/>
              </a:spcAft>
              <a:buClr>
                <a:schemeClr val="dk1"/>
              </a:buClr>
              <a:buSzPct val="61111"/>
              <a:buFont typeface="Arial"/>
              <a:buNone/>
            </a:pPr>
            <a:r>
              <a:rPr lang="en"/>
              <a:t>					</a:t>
            </a:r>
            <a:r>
              <a:rPr lang="en" b="1" u="sng">
                <a:solidFill>
                  <a:schemeClr val="hlink"/>
                </a:solidFill>
                <a:hlinkClick r:id="rId3"/>
              </a:rPr>
              <a:t>Bobbie Richards</a:t>
            </a:r>
            <a:r>
              <a:rPr lang="en"/>
              <a:t> - Escuela Preparatoria Ventura y Centro S.A.F.E. (ESC)</a:t>
            </a:r>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0"/>
              </a:spcAft>
              <a:buClr>
                <a:schemeClr val="dk1"/>
              </a:buClr>
              <a:buSzPct val="73473"/>
              <a:buFont typeface="Arial"/>
              <a:buNone/>
            </a:pPr>
            <a:r>
              <a:rPr lang="en"/>
              <a:t>					</a:t>
            </a:r>
            <a:r>
              <a:rPr lang="en" b="1" u="sng">
                <a:solidFill>
                  <a:schemeClr val="hlink"/>
                </a:solidFill>
                <a:hlinkClick r:id="rId4"/>
              </a:rPr>
              <a:t>Greg Jordan</a:t>
            </a:r>
            <a:r>
              <a:rPr lang="en"/>
              <a:t> -</a:t>
            </a:r>
            <a:r>
              <a:rPr lang="en" sz="1497"/>
              <a:t>Preparatoria El Camino y Escuela preparatoria de tecnología Foothill</a:t>
            </a:r>
            <a:endParaRPr sz="1497"/>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0"/>
              </a:spcAft>
              <a:buClr>
                <a:schemeClr val="dk1"/>
              </a:buClr>
              <a:buSzPct val="61111"/>
              <a:buFont typeface="Arial"/>
              <a:buNone/>
            </a:pPr>
            <a:r>
              <a:rPr lang="en"/>
              <a:t>       					</a:t>
            </a:r>
            <a:r>
              <a:rPr lang="en" b="1" u="sng">
                <a:solidFill>
                  <a:schemeClr val="hlink"/>
                </a:solidFill>
                <a:hlinkClick r:id="rId5"/>
              </a:rPr>
              <a:t>Matt Lazansky</a:t>
            </a:r>
            <a:r>
              <a:rPr lang="en"/>
              <a:t> - Escuela Preparatoria Buena y Centro S.A.F.E. (ESC)</a:t>
            </a:r>
            <a:endParaRPr/>
          </a:p>
          <a:p>
            <a:pPr marL="0" lvl="0" indent="0" algn="l" rtl="0">
              <a:spcBef>
                <a:spcPts val="1200"/>
              </a:spcBef>
              <a:spcAft>
                <a:spcPts val="0"/>
              </a:spcAft>
              <a:buClr>
                <a:schemeClr val="dk1"/>
              </a:buClr>
              <a:buSzPct val="61111"/>
              <a:buFont typeface="Arial"/>
              <a:buNone/>
            </a:pPr>
            <a:r>
              <a:rPr lang="en"/>
              <a:t>Anita </a:t>
            </a:r>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1200"/>
              </a:spcAft>
              <a:buNone/>
            </a:pPr>
            <a:endParaRPr/>
          </a:p>
        </p:txBody>
      </p:sp>
      <p:pic>
        <p:nvPicPr>
          <p:cNvPr id="308" name="Google Shape;308;p40"/>
          <p:cNvPicPr preferRelativeResize="0"/>
          <p:nvPr/>
        </p:nvPicPr>
        <p:blipFill>
          <a:blip r:embed="rId6">
            <a:alphaModFix/>
          </a:blip>
          <a:stretch>
            <a:fillRect/>
          </a:stretch>
        </p:blipFill>
        <p:spPr>
          <a:xfrm>
            <a:off x="710889" y="1216375"/>
            <a:ext cx="2562313" cy="3416400"/>
          </a:xfrm>
          <a:prstGeom prst="rect">
            <a:avLst/>
          </a:prstGeom>
          <a:noFill/>
          <a:ln>
            <a:noFill/>
          </a:ln>
        </p:spPr>
      </p:pic>
      <p:sp>
        <p:nvSpPr>
          <p:cNvPr id="309" name="Google Shape;309;p40"/>
          <p:cNvSpPr txBox="1"/>
          <p:nvPr/>
        </p:nvSpPr>
        <p:spPr>
          <a:xfrm>
            <a:off x="1058600" y="1676400"/>
            <a:ext cx="1866900" cy="26013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latin typeface="Open Sans"/>
                <a:ea typeface="Open Sans"/>
                <a:cs typeface="Open Sans"/>
                <a:sym typeface="Open Sans"/>
              </a:rPr>
              <a:t>LA SALUD MENTAL</a:t>
            </a:r>
            <a:r>
              <a:rPr lang="en" sz="2100">
                <a:solidFill>
                  <a:schemeClr val="lt1"/>
                </a:solidFill>
                <a:latin typeface="Open Sans"/>
                <a:ea typeface="Open Sans"/>
                <a:cs typeface="Open Sans"/>
                <a:sym typeface="Open Sans"/>
              </a:rPr>
              <a:t> </a:t>
            </a:r>
            <a:endParaRPr sz="2100">
              <a:solidFill>
                <a:schemeClr val="lt1"/>
              </a:solidFill>
              <a:latin typeface="Open Sans"/>
              <a:ea typeface="Open Sans"/>
              <a:cs typeface="Open Sans"/>
              <a:sym typeface="Open Sans"/>
            </a:endParaRPr>
          </a:p>
          <a:p>
            <a:pPr marL="0" lvl="0" indent="0" algn="l" rtl="0">
              <a:spcBef>
                <a:spcPts val="0"/>
              </a:spcBef>
              <a:spcAft>
                <a:spcPts val="0"/>
              </a:spcAft>
              <a:buNone/>
            </a:pPr>
            <a:r>
              <a:rPr lang="en" sz="1800">
                <a:solidFill>
                  <a:srgbClr val="FFD966"/>
                </a:solidFill>
                <a:latin typeface="Open Sans"/>
                <a:ea typeface="Open Sans"/>
                <a:cs typeface="Open Sans"/>
                <a:sym typeface="Open Sans"/>
              </a:rPr>
              <a:t>ES TAN IMPORTANTE COMO</a:t>
            </a:r>
            <a:r>
              <a:rPr lang="en" sz="2100">
                <a:latin typeface="Open Sans"/>
                <a:ea typeface="Open Sans"/>
                <a:cs typeface="Open Sans"/>
                <a:sym typeface="Open Sans"/>
              </a:rPr>
              <a:t> </a:t>
            </a:r>
            <a:endParaRPr sz="2100">
              <a:latin typeface="Open Sans"/>
              <a:ea typeface="Open Sans"/>
              <a:cs typeface="Open Sans"/>
              <a:sym typeface="Open Sans"/>
            </a:endParaRPr>
          </a:p>
          <a:p>
            <a:pPr marL="0" lvl="0" indent="0" algn="l" rtl="0">
              <a:spcBef>
                <a:spcPts val="0"/>
              </a:spcBef>
              <a:spcAft>
                <a:spcPts val="0"/>
              </a:spcAft>
              <a:buNone/>
            </a:pPr>
            <a:r>
              <a:rPr lang="en" sz="2500">
                <a:solidFill>
                  <a:schemeClr val="lt1"/>
                </a:solidFill>
                <a:latin typeface="Open Sans"/>
                <a:ea typeface="Open Sans"/>
                <a:cs typeface="Open Sans"/>
                <a:sym typeface="Open Sans"/>
              </a:rPr>
              <a:t>LA SALUD FÍSICA</a:t>
            </a:r>
            <a:endParaRPr sz="250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2304104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SAP School Counselors- Middle and Elementary </a:t>
            </a:r>
            <a:endParaRPr b="1"/>
          </a:p>
        </p:txBody>
      </p:sp>
      <p:sp>
        <p:nvSpPr>
          <p:cNvPr id="281" name="Google Shape;281;p44"/>
          <p:cNvSpPr txBox="1">
            <a:spLocks noGrp="1"/>
          </p:cNvSpPr>
          <p:nvPr>
            <p:ph type="body" idx="1"/>
          </p:nvPr>
        </p:nvSpPr>
        <p:spPr>
          <a:xfrm>
            <a:off x="-55700" y="1152475"/>
            <a:ext cx="8520600" cy="3416400"/>
          </a:xfrm>
          <a:prstGeom prst="rect">
            <a:avLst/>
          </a:prstGeom>
        </p:spPr>
        <p:txBody>
          <a:bodyPr spcFirstLastPara="1" wrap="square" lIns="91425" tIns="91425" rIns="91425" bIns="91425" anchor="t" anchorCtr="0">
            <a:normAutofit fontScale="62500" lnSpcReduction="20000"/>
          </a:bodyPr>
          <a:lstStyle/>
          <a:p>
            <a:pPr marL="0" lvl="0" indent="0" algn="l" rtl="0">
              <a:lnSpc>
                <a:spcPct val="100000"/>
              </a:lnSpc>
              <a:spcBef>
                <a:spcPts val="0"/>
              </a:spcBef>
              <a:spcAft>
                <a:spcPts val="0"/>
              </a:spcAft>
              <a:buNone/>
            </a:pPr>
            <a:endParaRPr sz="2200">
              <a:solidFill>
                <a:schemeClr val="dk1"/>
              </a:solidFill>
            </a:endParaRPr>
          </a:p>
          <a:p>
            <a:pPr marL="0" lvl="0" indent="0" algn="l" rtl="0">
              <a:lnSpc>
                <a:spcPct val="100000"/>
              </a:lnSpc>
              <a:spcBef>
                <a:spcPts val="0"/>
              </a:spcBef>
              <a:spcAft>
                <a:spcPts val="0"/>
              </a:spcAft>
              <a:buNone/>
            </a:pPr>
            <a:endParaRPr sz="2200">
              <a:solidFill>
                <a:schemeClr val="dk1"/>
              </a:solidFill>
            </a:endParaRPr>
          </a:p>
          <a:p>
            <a:pPr marL="1371600" lvl="0" indent="0" algn="l" rtl="0">
              <a:spcBef>
                <a:spcPts val="0"/>
              </a:spcBef>
              <a:spcAft>
                <a:spcPts val="0"/>
              </a:spcAft>
              <a:buClr>
                <a:schemeClr val="dk1"/>
              </a:buClr>
              <a:buSzPct val="61111"/>
              <a:buFont typeface="Arial"/>
              <a:buNone/>
            </a:pPr>
            <a:r>
              <a:rPr lang="en"/>
              <a:t> </a:t>
            </a:r>
            <a:r>
              <a:rPr lang="en" b="1" u="sng">
                <a:solidFill>
                  <a:schemeClr val="hlink"/>
                </a:solidFill>
                <a:hlinkClick r:id="rId3"/>
              </a:rPr>
              <a:t>Dominic Aguirre</a:t>
            </a:r>
            <a:r>
              <a:rPr lang="en"/>
              <a:t> -AMS, BMS, CMS, MSO &amp; S.A.F.E. Center (ESC)</a:t>
            </a:r>
            <a:endParaRPr/>
          </a:p>
          <a:p>
            <a:pPr marL="0" lvl="0" indent="0" algn="l" rtl="0">
              <a:spcBef>
                <a:spcPts val="1200"/>
              </a:spcBef>
              <a:spcAft>
                <a:spcPts val="0"/>
              </a:spcAft>
              <a:buNone/>
            </a:pPr>
            <a:endParaRPr/>
          </a:p>
          <a:p>
            <a:pPr marL="0" lvl="0" indent="0" algn="l" rtl="0">
              <a:spcBef>
                <a:spcPts val="1200"/>
              </a:spcBef>
              <a:spcAft>
                <a:spcPts val="0"/>
              </a:spcAft>
              <a:buNone/>
            </a:pPr>
            <a:r>
              <a:rPr lang="en"/>
              <a:t>                                      </a:t>
            </a:r>
            <a:r>
              <a:rPr lang="en" b="1" u="sng">
                <a:solidFill>
                  <a:schemeClr val="hlink"/>
                </a:solidFill>
                <a:hlinkClick r:id="rId4"/>
              </a:rPr>
              <a:t>Veronica Fowler</a:t>
            </a:r>
            <a:r>
              <a:rPr lang="en"/>
              <a:t> - D.A.T.A. MS &amp; S.A.F.E. Center (ESC)</a:t>
            </a:r>
            <a:endParaRPr/>
          </a:p>
          <a:p>
            <a:pPr marL="0" lvl="0" indent="0" algn="l" rtl="0">
              <a:spcBef>
                <a:spcPts val="1200"/>
              </a:spcBef>
              <a:spcAft>
                <a:spcPts val="0"/>
              </a:spcAft>
              <a:buNone/>
            </a:pPr>
            <a:r>
              <a:rPr lang="en"/>
              <a:t>			    </a:t>
            </a:r>
            <a:endParaRPr/>
          </a:p>
          <a:p>
            <a:pPr marL="0" lvl="0" indent="0" algn="l" rtl="0">
              <a:spcBef>
                <a:spcPts val="1200"/>
              </a:spcBef>
              <a:spcAft>
                <a:spcPts val="0"/>
              </a:spcAft>
              <a:buClr>
                <a:schemeClr val="dk1"/>
              </a:buClr>
              <a:buSzPct val="61111"/>
              <a:buFont typeface="Arial"/>
              <a:buNone/>
            </a:pPr>
            <a:r>
              <a:rPr lang="en"/>
              <a:t>			 </a:t>
            </a:r>
            <a:r>
              <a:rPr lang="en" b="1" u="sng">
                <a:solidFill>
                  <a:schemeClr val="hlink"/>
                </a:solidFill>
                <a:hlinkClick r:id="rId5"/>
              </a:rPr>
              <a:t>Cassandra Hopkins</a:t>
            </a:r>
            <a:r>
              <a:rPr lang="en"/>
              <a:t>-Elementary Schools &amp; S.A.F.E. Center (ESC)</a:t>
            </a:r>
            <a:endParaRPr/>
          </a:p>
          <a:p>
            <a:pPr marL="0" lvl="0" indent="0" algn="l" rtl="0">
              <a:spcBef>
                <a:spcPts val="1200"/>
              </a:spcBef>
              <a:spcAft>
                <a:spcPts val="0"/>
              </a:spcAft>
              <a:buClr>
                <a:schemeClr val="dk1"/>
              </a:buClr>
              <a:buSzPct val="61111"/>
              <a:buFont typeface="Arial"/>
              <a:buNone/>
            </a:pPr>
            <a:r>
              <a:rPr lang="en"/>
              <a:t>			    </a:t>
            </a:r>
            <a:endParaRPr/>
          </a:p>
          <a:p>
            <a:pPr marL="0" lvl="0" indent="0" algn="l" rtl="0">
              <a:spcBef>
                <a:spcPts val="1200"/>
              </a:spcBef>
              <a:spcAft>
                <a:spcPts val="0"/>
              </a:spcAft>
              <a:buClr>
                <a:schemeClr val="dk1"/>
              </a:buClr>
              <a:buSzPct val="61111"/>
              <a:buFont typeface="Arial"/>
              <a:buNone/>
            </a:pPr>
            <a:r>
              <a:rPr lang="en"/>
              <a:t>                                      </a:t>
            </a:r>
            <a:r>
              <a:rPr lang="en" b="1" u="sng">
                <a:solidFill>
                  <a:schemeClr val="hlink"/>
                </a:solidFill>
                <a:hlinkClick r:id="rId6"/>
              </a:rPr>
              <a:t>Anita Vasquez Mendoza</a:t>
            </a:r>
            <a:r>
              <a:rPr lang="en"/>
              <a:t>- Buena Wellness Center, S.A.F.E. Center (ESC)</a:t>
            </a:r>
            <a:endParaRPr/>
          </a:p>
          <a:p>
            <a:pPr marL="0" lvl="0" indent="0" algn="l" rtl="0">
              <a:spcBef>
                <a:spcPts val="1200"/>
              </a:spcBef>
              <a:spcAft>
                <a:spcPts val="0"/>
              </a:spcAft>
              <a:buNone/>
            </a:pPr>
            <a:r>
              <a:rPr lang="en"/>
              <a:t>	          </a:t>
            </a:r>
            <a:endParaRPr/>
          </a:p>
          <a:p>
            <a:pPr marL="0" lvl="0" indent="0" algn="l" rtl="0">
              <a:spcBef>
                <a:spcPts val="1200"/>
              </a:spcBef>
              <a:spcAft>
                <a:spcPts val="1200"/>
              </a:spcAft>
              <a:buClr>
                <a:schemeClr val="dk1"/>
              </a:buClr>
              <a:buSzPct val="61111"/>
              <a:buFont typeface="Arial"/>
              <a:buNone/>
            </a:pPr>
            <a:r>
              <a:rPr lang="en"/>
              <a:t>                            </a:t>
            </a:r>
            <a:endParaRPr/>
          </a:p>
        </p:txBody>
      </p:sp>
      <p:pic>
        <p:nvPicPr>
          <p:cNvPr id="282" name="Google Shape;282;p44"/>
          <p:cNvPicPr preferRelativeResize="0"/>
          <p:nvPr/>
        </p:nvPicPr>
        <p:blipFill>
          <a:blip r:embed="rId7">
            <a:alphaModFix/>
          </a:blip>
          <a:stretch>
            <a:fillRect/>
          </a:stretch>
        </p:blipFill>
        <p:spPr>
          <a:xfrm flipH="1">
            <a:off x="6468085" y="1317325"/>
            <a:ext cx="2416725" cy="27974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Consejeros escolares de SAP - secundaria y primaria</a:t>
            </a:r>
            <a:endParaRPr b="1"/>
          </a:p>
        </p:txBody>
      </p:sp>
      <p:sp>
        <p:nvSpPr>
          <p:cNvPr id="315" name="Google Shape;315;p41"/>
          <p:cNvSpPr txBox="1">
            <a:spLocks noGrp="1"/>
          </p:cNvSpPr>
          <p:nvPr>
            <p:ph type="body" idx="1"/>
          </p:nvPr>
        </p:nvSpPr>
        <p:spPr>
          <a:xfrm>
            <a:off x="-55700" y="1152475"/>
            <a:ext cx="8520600" cy="3416400"/>
          </a:xfrm>
          <a:prstGeom prst="rect">
            <a:avLst/>
          </a:prstGeom>
        </p:spPr>
        <p:txBody>
          <a:bodyPr spcFirstLastPara="1" wrap="square" lIns="91425" tIns="91425" rIns="91425" bIns="91425" anchor="t" anchorCtr="0">
            <a:normAutofit fontScale="62500" lnSpcReduction="20000"/>
          </a:bodyPr>
          <a:lstStyle/>
          <a:p>
            <a:pPr marL="0" lvl="0" indent="0" algn="l" rtl="0">
              <a:lnSpc>
                <a:spcPct val="100000"/>
              </a:lnSpc>
              <a:spcBef>
                <a:spcPts val="0"/>
              </a:spcBef>
              <a:spcAft>
                <a:spcPts val="0"/>
              </a:spcAft>
              <a:buNone/>
            </a:pPr>
            <a:endParaRPr sz="2200">
              <a:solidFill>
                <a:schemeClr val="dk1"/>
              </a:solidFill>
            </a:endParaRPr>
          </a:p>
          <a:p>
            <a:pPr marL="0" lvl="0" indent="0" algn="l" rtl="0">
              <a:lnSpc>
                <a:spcPct val="100000"/>
              </a:lnSpc>
              <a:spcBef>
                <a:spcPts val="0"/>
              </a:spcBef>
              <a:spcAft>
                <a:spcPts val="0"/>
              </a:spcAft>
              <a:buNone/>
            </a:pPr>
            <a:endParaRPr sz="2200">
              <a:solidFill>
                <a:schemeClr val="dk1"/>
              </a:solidFill>
            </a:endParaRPr>
          </a:p>
          <a:p>
            <a:pPr marL="1371600" lvl="0" indent="0" algn="l" rtl="0">
              <a:spcBef>
                <a:spcPts val="0"/>
              </a:spcBef>
              <a:spcAft>
                <a:spcPts val="0"/>
              </a:spcAft>
              <a:buClr>
                <a:schemeClr val="dk1"/>
              </a:buClr>
              <a:buSzPct val="61111"/>
              <a:buFont typeface="Arial"/>
              <a:buNone/>
            </a:pPr>
            <a:r>
              <a:rPr lang="en"/>
              <a:t> </a:t>
            </a:r>
            <a:r>
              <a:rPr lang="en" b="1" u="sng">
                <a:solidFill>
                  <a:schemeClr val="hlink"/>
                </a:solidFill>
                <a:hlinkClick r:id="rId3"/>
              </a:rPr>
              <a:t>Dominic Aguirre</a:t>
            </a:r>
            <a:r>
              <a:rPr lang="en"/>
              <a:t> -AMS, BMS, CMS, MSO y Centro S.A.F.E. (ESC)</a:t>
            </a:r>
            <a:endParaRPr/>
          </a:p>
          <a:p>
            <a:pPr marL="0" lvl="0" indent="0" algn="l" rtl="0">
              <a:spcBef>
                <a:spcPts val="1200"/>
              </a:spcBef>
              <a:spcAft>
                <a:spcPts val="0"/>
              </a:spcAft>
              <a:buNone/>
            </a:pPr>
            <a:endParaRPr/>
          </a:p>
          <a:p>
            <a:pPr marL="0" lvl="0" indent="0" algn="l" rtl="0">
              <a:spcBef>
                <a:spcPts val="1200"/>
              </a:spcBef>
              <a:spcAft>
                <a:spcPts val="0"/>
              </a:spcAft>
              <a:buNone/>
            </a:pPr>
            <a:r>
              <a:rPr lang="en"/>
              <a:t>                                      </a:t>
            </a:r>
            <a:r>
              <a:rPr lang="en" b="1" u="sng">
                <a:solidFill>
                  <a:schemeClr val="hlink"/>
                </a:solidFill>
                <a:hlinkClick r:id="rId4"/>
              </a:rPr>
              <a:t>Veronica Fowler</a:t>
            </a:r>
            <a:r>
              <a:rPr lang="en"/>
              <a:t> - Escuela Secundari D.A.T.A. y Centro S.A.F.E.  (ESC)</a:t>
            </a:r>
            <a:endParaRPr/>
          </a:p>
          <a:p>
            <a:pPr marL="0" lvl="0" indent="0" algn="l" rtl="0">
              <a:spcBef>
                <a:spcPts val="1200"/>
              </a:spcBef>
              <a:spcAft>
                <a:spcPts val="0"/>
              </a:spcAft>
              <a:buNone/>
            </a:pPr>
            <a:r>
              <a:rPr lang="en"/>
              <a:t>			    </a:t>
            </a:r>
            <a:endParaRPr/>
          </a:p>
          <a:p>
            <a:pPr marL="0" lvl="0" indent="0" algn="l" rtl="0">
              <a:spcBef>
                <a:spcPts val="1200"/>
              </a:spcBef>
              <a:spcAft>
                <a:spcPts val="0"/>
              </a:spcAft>
              <a:buClr>
                <a:schemeClr val="dk1"/>
              </a:buClr>
              <a:buSzPct val="61111"/>
              <a:buFont typeface="Arial"/>
              <a:buNone/>
            </a:pPr>
            <a:r>
              <a:rPr lang="en"/>
              <a:t>			 </a:t>
            </a:r>
            <a:r>
              <a:rPr lang="en" b="1" u="sng">
                <a:solidFill>
                  <a:schemeClr val="hlink"/>
                </a:solidFill>
                <a:hlinkClick r:id="rId5"/>
              </a:rPr>
              <a:t>Cassandra Hopkins</a:t>
            </a:r>
            <a:r>
              <a:rPr lang="en"/>
              <a:t>-Escuelas primarias y Centro S.A.F.E. (ESC)</a:t>
            </a:r>
            <a:endParaRPr/>
          </a:p>
          <a:p>
            <a:pPr marL="0" lvl="0" indent="0" algn="l" rtl="0">
              <a:spcBef>
                <a:spcPts val="1200"/>
              </a:spcBef>
              <a:spcAft>
                <a:spcPts val="0"/>
              </a:spcAft>
              <a:buClr>
                <a:schemeClr val="dk1"/>
              </a:buClr>
              <a:buSzPct val="61111"/>
              <a:buFont typeface="Arial"/>
              <a:buNone/>
            </a:pPr>
            <a:r>
              <a:rPr lang="en"/>
              <a:t>			    </a:t>
            </a:r>
            <a:endParaRPr/>
          </a:p>
          <a:p>
            <a:pPr marL="0" lvl="0" indent="0" algn="l" rtl="0">
              <a:spcBef>
                <a:spcPts val="1200"/>
              </a:spcBef>
              <a:spcAft>
                <a:spcPts val="0"/>
              </a:spcAft>
              <a:buClr>
                <a:schemeClr val="dk1"/>
              </a:buClr>
              <a:buSzPct val="61111"/>
              <a:buFont typeface="Arial"/>
              <a:buNone/>
            </a:pPr>
            <a:r>
              <a:rPr lang="en"/>
              <a:t>                                      </a:t>
            </a:r>
            <a:r>
              <a:rPr lang="en" b="1" u="sng">
                <a:solidFill>
                  <a:schemeClr val="hlink"/>
                </a:solidFill>
                <a:hlinkClick r:id="rId6"/>
              </a:rPr>
              <a:t>Anita Vasquez Mendoza</a:t>
            </a:r>
            <a:r>
              <a:rPr lang="en"/>
              <a:t>- Centro de Bienestar Buena, Centro S.A.F.E. (ESC)</a:t>
            </a:r>
            <a:endParaRPr/>
          </a:p>
          <a:p>
            <a:pPr marL="0" lvl="0" indent="0" algn="l" rtl="0">
              <a:spcBef>
                <a:spcPts val="1200"/>
              </a:spcBef>
              <a:spcAft>
                <a:spcPts val="0"/>
              </a:spcAft>
              <a:buNone/>
            </a:pPr>
            <a:r>
              <a:rPr lang="en"/>
              <a:t>	          </a:t>
            </a:r>
            <a:endParaRPr/>
          </a:p>
          <a:p>
            <a:pPr marL="0" lvl="0" indent="0" algn="l" rtl="0">
              <a:spcBef>
                <a:spcPts val="1200"/>
              </a:spcBef>
              <a:spcAft>
                <a:spcPts val="1200"/>
              </a:spcAft>
              <a:buClr>
                <a:schemeClr val="dk1"/>
              </a:buClr>
              <a:buSzPct val="61111"/>
              <a:buFont typeface="Arial"/>
              <a:buNone/>
            </a:pPr>
            <a:r>
              <a:rPr lang="en"/>
              <a:t>                            </a:t>
            </a:r>
            <a:endParaRPr/>
          </a:p>
        </p:txBody>
      </p:sp>
      <p:pic>
        <p:nvPicPr>
          <p:cNvPr id="316" name="Google Shape;316;p41"/>
          <p:cNvPicPr preferRelativeResize="0"/>
          <p:nvPr/>
        </p:nvPicPr>
        <p:blipFill>
          <a:blip r:embed="rId7">
            <a:alphaModFix/>
          </a:blip>
          <a:stretch>
            <a:fillRect/>
          </a:stretch>
        </p:blipFill>
        <p:spPr>
          <a:xfrm flipH="1">
            <a:off x="6468085" y="1317325"/>
            <a:ext cx="2416725" cy="2797475"/>
          </a:xfrm>
          <a:prstGeom prst="rect">
            <a:avLst/>
          </a:prstGeom>
          <a:noFill/>
          <a:ln>
            <a:noFill/>
          </a:ln>
        </p:spPr>
      </p:pic>
    </p:spTree>
    <p:extLst>
      <p:ext uri="{BB962C8B-B14F-4D97-AF65-F5344CB8AC3E}">
        <p14:creationId xmlns:p14="http://schemas.microsoft.com/office/powerpoint/2010/main" val="1309136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SAP Documents</a:t>
            </a:r>
            <a:endParaRPr/>
          </a:p>
        </p:txBody>
      </p:sp>
      <p:sp>
        <p:nvSpPr>
          <p:cNvPr id="288" name="Google Shape;288;p45"/>
          <p:cNvSpPr txBox="1">
            <a:spLocks noGrp="1"/>
          </p:cNvSpPr>
          <p:nvPr>
            <p:ph type="body" idx="1"/>
          </p:nvPr>
        </p:nvSpPr>
        <p:spPr>
          <a:xfrm>
            <a:off x="311700" y="1130275"/>
            <a:ext cx="8520600" cy="3416400"/>
          </a:xfrm>
          <a:prstGeom prst="rect">
            <a:avLst/>
          </a:prstGeom>
        </p:spPr>
        <p:txBody>
          <a:bodyPr spcFirstLastPara="1" wrap="square" lIns="91425" tIns="91425" rIns="91425" bIns="91425" anchor="t" anchorCtr="0">
            <a:normAutofit/>
          </a:bodyPr>
          <a:lstStyle/>
          <a:p>
            <a:pPr marL="0" lvl="0" indent="0" algn="ctr" rtl="0">
              <a:lnSpc>
                <a:spcPct val="200000"/>
              </a:lnSpc>
              <a:spcBef>
                <a:spcPts val="0"/>
              </a:spcBef>
              <a:spcAft>
                <a:spcPts val="0"/>
              </a:spcAft>
              <a:buNone/>
            </a:pPr>
            <a:r>
              <a:rPr lang="en" u="sng">
                <a:solidFill>
                  <a:schemeClr val="hlink"/>
                </a:solidFill>
                <a:hlinkClick r:id="rId3"/>
              </a:rPr>
              <a:t>SAP Brochure</a:t>
            </a:r>
            <a:endParaRPr/>
          </a:p>
          <a:p>
            <a:pPr marL="0" lvl="0" indent="0" algn="ctr" rtl="0">
              <a:lnSpc>
                <a:spcPct val="200000"/>
              </a:lnSpc>
              <a:spcBef>
                <a:spcPts val="1200"/>
              </a:spcBef>
              <a:spcAft>
                <a:spcPts val="0"/>
              </a:spcAft>
              <a:buNone/>
            </a:pPr>
            <a:r>
              <a:rPr lang="en" u="sng">
                <a:solidFill>
                  <a:schemeClr val="hlink"/>
                </a:solidFill>
                <a:hlinkClick r:id="rId4"/>
              </a:rPr>
              <a:t>SAP Brochure (Spanish)</a:t>
            </a:r>
            <a:endParaRPr/>
          </a:p>
          <a:p>
            <a:pPr marL="0" lvl="0" indent="0" algn="ctr" rtl="0">
              <a:lnSpc>
                <a:spcPct val="200000"/>
              </a:lnSpc>
              <a:spcBef>
                <a:spcPts val="1200"/>
              </a:spcBef>
              <a:spcAft>
                <a:spcPts val="0"/>
              </a:spcAft>
              <a:buNone/>
            </a:pPr>
            <a:r>
              <a:rPr lang="en" u="sng">
                <a:solidFill>
                  <a:schemeClr val="hlink"/>
                </a:solidFill>
                <a:hlinkClick r:id="rId5"/>
              </a:rPr>
              <a:t>Administrative Flow Chart</a:t>
            </a:r>
            <a:endParaRPr/>
          </a:p>
          <a:p>
            <a:pPr marL="0" lvl="0" indent="0" algn="ctr" rtl="0">
              <a:lnSpc>
                <a:spcPct val="200000"/>
              </a:lnSpc>
              <a:spcBef>
                <a:spcPts val="1200"/>
              </a:spcBef>
              <a:spcAft>
                <a:spcPts val="1200"/>
              </a:spcAft>
              <a:buNone/>
            </a:pPr>
            <a:r>
              <a:rPr lang="en" u="sng">
                <a:solidFill>
                  <a:schemeClr val="hlink"/>
                </a:solidFill>
                <a:hlinkClick r:id="rId6"/>
              </a:rPr>
              <a:t>SAP Referral Form</a:t>
            </a:r>
            <a:endParaRPr/>
          </a:p>
        </p:txBody>
      </p:sp>
      <p:pic>
        <p:nvPicPr>
          <p:cNvPr id="289" name="Google Shape;289;p45"/>
          <p:cNvPicPr preferRelativeResize="0"/>
          <p:nvPr/>
        </p:nvPicPr>
        <p:blipFill>
          <a:blip r:embed="rId7">
            <a:alphaModFix/>
          </a:blip>
          <a:stretch>
            <a:fillRect/>
          </a:stretch>
        </p:blipFill>
        <p:spPr>
          <a:xfrm>
            <a:off x="6594025" y="1374500"/>
            <a:ext cx="2170474" cy="2170475"/>
          </a:xfrm>
          <a:prstGeom prst="rect">
            <a:avLst/>
          </a:prstGeom>
          <a:noFill/>
          <a:ln>
            <a:noFill/>
          </a:ln>
        </p:spPr>
      </p:pic>
      <p:pic>
        <p:nvPicPr>
          <p:cNvPr id="290" name="Google Shape;290;p45"/>
          <p:cNvPicPr preferRelativeResize="0"/>
          <p:nvPr/>
        </p:nvPicPr>
        <p:blipFill>
          <a:blip r:embed="rId7">
            <a:alphaModFix/>
          </a:blip>
          <a:stretch>
            <a:fillRect/>
          </a:stretch>
        </p:blipFill>
        <p:spPr>
          <a:xfrm>
            <a:off x="311700" y="1486513"/>
            <a:ext cx="2170475" cy="21704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Documentos SAP</a:t>
            </a:r>
            <a:endParaRPr/>
          </a:p>
        </p:txBody>
      </p:sp>
      <p:sp>
        <p:nvSpPr>
          <p:cNvPr id="322" name="Google Shape;322;p42"/>
          <p:cNvSpPr txBox="1">
            <a:spLocks noGrp="1"/>
          </p:cNvSpPr>
          <p:nvPr>
            <p:ph type="body" idx="1"/>
          </p:nvPr>
        </p:nvSpPr>
        <p:spPr>
          <a:xfrm>
            <a:off x="311700" y="1130275"/>
            <a:ext cx="8520600" cy="3416400"/>
          </a:xfrm>
          <a:prstGeom prst="rect">
            <a:avLst/>
          </a:prstGeom>
        </p:spPr>
        <p:txBody>
          <a:bodyPr spcFirstLastPara="1" wrap="square" lIns="91425" tIns="91425" rIns="91425" bIns="91425" anchor="t" anchorCtr="0">
            <a:normAutofit/>
          </a:bodyPr>
          <a:lstStyle/>
          <a:p>
            <a:pPr marL="0" lvl="0" indent="0" algn="ctr" rtl="0">
              <a:lnSpc>
                <a:spcPct val="200000"/>
              </a:lnSpc>
              <a:spcBef>
                <a:spcPts val="0"/>
              </a:spcBef>
              <a:spcAft>
                <a:spcPts val="0"/>
              </a:spcAft>
              <a:buNone/>
            </a:pPr>
            <a:r>
              <a:rPr lang="en" u="sng">
                <a:solidFill>
                  <a:schemeClr val="hlink"/>
                </a:solidFill>
                <a:hlinkClick r:id="rId3"/>
              </a:rPr>
              <a:t>Folleto de SAP</a:t>
            </a:r>
            <a:endParaRPr/>
          </a:p>
          <a:p>
            <a:pPr marL="0" lvl="0" indent="0" algn="ctr" rtl="0">
              <a:lnSpc>
                <a:spcPct val="200000"/>
              </a:lnSpc>
              <a:spcBef>
                <a:spcPts val="1200"/>
              </a:spcBef>
              <a:spcAft>
                <a:spcPts val="0"/>
              </a:spcAft>
              <a:buNone/>
            </a:pPr>
            <a:r>
              <a:rPr lang="en" u="sng">
                <a:solidFill>
                  <a:schemeClr val="hlink"/>
                </a:solidFill>
                <a:hlinkClick r:id="rId4"/>
              </a:rPr>
              <a:t>Folleto de SAP (Español)</a:t>
            </a:r>
            <a:endParaRPr/>
          </a:p>
          <a:p>
            <a:pPr marL="0" lvl="0" indent="0" algn="ctr" rtl="0">
              <a:lnSpc>
                <a:spcPct val="200000"/>
              </a:lnSpc>
              <a:spcBef>
                <a:spcPts val="1200"/>
              </a:spcBef>
              <a:spcAft>
                <a:spcPts val="0"/>
              </a:spcAft>
              <a:buNone/>
            </a:pPr>
            <a:r>
              <a:rPr lang="en" u="sng">
                <a:solidFill>
                  <a:schemeClr val="hlink"/>
                </a:solidFill>
                <a:hlinkClick r:id="rId5"/>
              </a:rPr>
              <a:t>Diagrama de flujo administrativo</a:t>
            </a:r>
            <a:endParaRPr/>
          </a:p>
          <a:p>
            <a:pPr marL="0" lvl="0" indent="0" algn="ctr" rtl="0">
              <a:lnSpc>
                <a:spcPct val="200000"/>
              </a:lnSpc>
              <a:spcBef>
                <a:spcPts val="1200"/>
              </a:spcBef>
              <a:spcAft>
                <a:spcPts val="1200"/>
              </a:spcAft>
              <a:buNone/>
            </a:pPr>
            <a:r>
              <a:rPr lang="en" u="sng">
                <a:solidFill>
                  <a:schemeClr val="hlink"/>
                </a:solidFill>
                <a:hlinkClick r:id="rId6"/>
              </a:rPr>
              <a:t>Formulario de referencia de SAP</a:t>
            </a:r>
            <a:endParaRPr/>
          </a:p>
        </p:txBody>
      </p:sp>
      <p:pic>
        <p:nvPicPr>
          <p:cNvPr id="323" name="Google Shape;323;p42"/>
          <p:cNvPicPr preferRelativeResize="0"/>
          <p:nvPr/>
        </p:nvPicPr>
        <p:blipFill>
          <a:blip r:embed="rId7">
            <a:alphaModFix/>
          </a:blip>
          <a:stretch>
            <a:fillRect/>
          </a:stretch>
        </p:blipFill>
        <p:spPr>
          <a:xfrm>
            <a:off x="6594025" y="1374500"/>
            <a:ext cx="2170474" cy="2170475"/>
          </a:xfrm>
          <a:prstGeom prst="rect">
            <a:avLst/>
          </a:prstGeom>
          <a:noFill/>
          <a:ln>
            <a:noFill/>
          </a:ln>
        </p:spPr>
      </p:pic>
      <p:pic>
        <p:nvPicPr>
          <p:cNvPr id="324" name="Google Shape;324;p42"/>
          <p:cNvPicPr preferRelativeResize="0"/>
          <p:nvPr/>
        </p:nvPicPr>
        <p:blipFill>
          <a:blip r:embed="rId7">
            <a:alphaModFix/>
          </a:blip>
          <a:stretch>
            <a:fillRect/>
          </a:stretch>
        </p:blipFill>
        <p:spPr>
          <a:xfrm>
            <a:off x="311700" y="1486513"/>
            <a:ext cx="2170475" cy="2170475"/>
          </a:xfrm>
          <a:prstGeom prst="rect">
            <a:avLst/>
          </a:prstGeom>
          <a:noFill/>
          <a:ln>
            <a:noFill/>
          </a:ln>
        </p:spPr>
      </p:pic>
    </p:spTree>
    <p:extLst>
      <p:ext uri="{BB962C8B-B14F-4D97-AF65-F5344CB8AC3E}">
        <p14:creationId xmlns:p14="http://schemas.microsoft.com/office/powerpoint/2010/main" val="3525942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Bilingual SAP Services</a:t>
            </a:r>
            <a:endParaRPr/>
          </a:p>
        </p:txBody>
      </p:sp>
      <p:sp>
        <p:nvSpPr>
          <p:cNvPr id="296" name="Google Shape;296;p4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endParaRPr/>
          </a:p>
          <a:p>
            <a:pPr marL="0" lvl="0" indent="0" algn="ctr" rtl="0">
              <a:spcBef>
                <a:spcPts val="1200"/>
              </a:spcBef>
              <a:spcAft>
                <a:spcPts val="0"/>
              </a:spcAft>
              <a:buNone/>
            </a:pPr>
            <a:r>
              <a:rPr lang="en"/>
              <a:t>SAP Liaison- </a:t>
            </a:r>
            <a:r>
              <a:rPr lang="en" u="sng">
                <a:solidFill>
                  <a:schemeClr val="hlink"/>
                </a:solidFill>
                <a:hlinkClick r:id="rId3"/>
              </a:rPr>
              <a:t>Nadia Hererra</a:t>
            </a:r>
            <a:r>
              <a:rPr lang="en"/>
              <a:t>  805 641-5000 x 1111</a:t>
            </a:r>
            <a:endParaRPr/>
          </a:p>
          <a:p>
            <a:pPr marL="0" lvl="0" indent="0" algn="ctr" rtl="0">
              <a:spcBef>
                <a:spcPts val="1200"/>
              </a:spcBef>
              <a:spcAft>
                <a:spcPts val="0"/>
              </a:spcAft>
              <a:buNone/>
            </a:pPr>
            <a:endParaRPr/>
          </a:p>
          <a:p>
            <a:pPr marL="0" lvl="0" indent="0" algn="ctr" rtl="0">
              <a:spcBef>
                <a:spcPts val="1200"/>
              </a:spcBef>
              <a:spcAft>
                <a:spcPts val="0"/>
              </a:spcAft>
              <a:buNone/>
            </a:pPr>
            <a:r>
              <a:rPr lang="en"/>
              <a:t>Culturally and linguistically competent services are available through our bilingual Student Assistance Program Liaison. </a:t>
            </a:r>
            <a:endParaRPr/>
          </a:p>
          <a:p>
            <a:pPr marL="0" lvl="0" indent="0" algn="ctr" rtl="0">
              <a:spcBef>
                <a:spcPts val="1200"/>
              </a:spcBef>
              <a:spcAft>
                <a:spcPts val="0"/>
              </a:spcAft>
              <a:buNone/>
            </a:pPr>
            <a:endParaRPr/>
          </a:p>
          <a:p>
            <a:pPr marL="0" lvl="0" indent="0" algn="ctr" rtl="0">
              <a:spcBef>
                <a:spcPts val="1200"/>
              </a:spcBef>
              <a:spcAft>
                <a:spcPts val="1200"/>
              </a:spcAft>
              <a:buNone/>
            </a:pPr>
            <a:r>
              <a:rPr lang="en">
                <a:solidFill>
                  <a:schemeClr val="dk1"/>
                </a:solidFill>
              </a:rPr>
              <a:t>Please call or email for more information.</a:t>
            </a:r>
            <a:endParaRPr>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Servicios SAP bilingües</a:t>
            </a:r>
            <a:endParaRPr/>
          </a:p>
        </p:txBody>
      </p:sp>
      <p:sp>
        <p:nvSpPr>
          <p:cNvPr id="330" name="Google Shape;330;p4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endParaRPr/>
          </a:p>
          <a:p>
            <a:pPr marL="0" lvl="0" indent="0" algn="ctr" rtl="0">
              <a:spcBef>
                <a:spcPts val="1200"/>
              </a:spcBef>
              <a:spcAft>
                <a:spcPts val="0"/>
              </a:spcAft>
              <a:buNone/>
            </a:pPr>
            <a:r>
              <a:rPr lang="en"/>
              <a:t>Enlace de SAP- </a:t>
            </a:r>
            <a:r>
              <a:rPr lang="en" u="sng">
                <a:solidFill>
                  <a:schemeClr val="hlink"/>
                </a:solidFill>
                <a:hlinkClick r:id="rId3"/>
              </a:rPr>
              <a:t>Nadia Hererra</a:t>
            </a:r>
            <a:r>
              <a:rPr lang="en"/>
              <a:t>  805 641-5000 x 1111</a:t>
            </a:r>
            <a:endParaRPr/>
          </a:p>
          <a:p>
            <a:pPr marL="0" lvl="0" indent="0" algn="ctr" rtl="0">
              <a:spcBef>
                <a:spcPts val="1200"/>
              </a:spcBef>
              <a:spcAft>
                <a:spcPts val="0"/>
              </a:spcAft>
              <a:buNone/>
            </a:pPr>
            <a:endParaRPr/>
          </a:p>
          <a:p>
            <a:pPr marL="0" lvl="0" indent="0" algn="ctr" rtl="0">
              <a:spcBef>
                <a:spcPts val="1200"/>
              </a:spcBef>
              <a:spcAft>
                <a:spcPts val="0"/>
              </a:spcAft>
              <a:buNone/>
            </a:pPr>
            <a:r>
              <a:rPr lang="en"/>
              <a:t>Los servicios cultural y lingüísticamente competentes están disponibles a través de nuestro enlace bilingüe del programa de asistencia estudiantil. </a:t>
            </a:r>
            <a:endParaRPr/>
          </a:p>
          <a:p>
            <a:pPr marL="0" lvl="0" indent="0" algn="ctr" rtl="0">
              <a:spcBef>
                <a:spcPts val="1200"/>
              </a:spcBef>
              <a:spcAft>
                <a:spcPts val="0"/>
              </a:spcAft>
              <a:buNone/>
            </a:pPr>
            <a:endParaRPr/>
          </a:p>
          <a:p>
            <a:pPr marL="0" lvl="0" indent="0" algn="ctr" rtl="0">
              <a:spcBef>
                <a:spcPts val="1200"/>
              </a:spcBef>
              <a:spcAft>
                <a:spcPts val="1200"/>
              </a:spcAft>
              <a:buNone/>
            </a:pPr>
            <a:r>
              <a:rPr lang="en">
                <a:solidFill>
                  <a:schemeClr val="dk1"/>
                </a:solidFill>
              </a:rPr>
              <a:t>Llame o envíe un correo electrónico para obtener más información.</a:t>
            </a:r>
            <a:endParaRPr>
              <a:solidFill>
                <a:schemeClr val="dk1"/>
              </a:solidFill>
            </a:endParaRPr>
          </a:p>
        </p:txBody>
      </p:sp>
    </p:spTree>
    <p:extLst>
      <p:ext uri="{BB962C8B-B14F-4D97-AF65-F5344CB8AC3E}">
        <p14:creationId xmlns:p14="http://schemas.microsoft.com/office/powerpoint/2010/main" val="357854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901975" y="575950"/>
            <a:ext cx="48198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Consejería escolar del VUSD </a:t>
            </a:r>
            <a:endParaRPr/>
          </a:p>
        </p:txBody>
      </p:sp>
      <p:sp>
        <p:nvSpPr>
          <p:cNvPr id="103" name="Google Shape;103;p18"/>
          <p:cNvSpPr txBox="1">
            <a:spLocks noGrp="1"/>
          </p:cNvSpPr>
          <p:nvPr>
            <p:ph type="body" idx="1"/>
          </p:nvPr>
        </p:nvSpPr>
        <p:spPr>
          <a:xfrm>
            <a:off x="3813278" y="1595775"/>
            <a:ext cx="4918500"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r>
              <a:rPr lang="en" sz="2000"/>
              <a:t>Logros del programa 2020-2021</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04" name="Google Shape;104;p18"/>
          <p:cNvPicPr preferRelativeResize="0"/>
          <p:nvPr/>
        </p:nvPicPr>
        <p:blipFill rotWithShape="1">
          <a:blip r:embed="rId3">
            <a:alphaModFix/>
          </a:blip>
          <a:srcRect/>
          <a:stretch/>
        </p:blipFill>
        <p:spPr>
          <a:xfrm>
            <a:off x="4" y="7"/>
            <a:ext cx="3692725" cy="5371901"/>
          </a:xfrm>
          <a:prstGeom prst="rect">
            <a:avLst/>
          </a:prstGeom>
          <a:noFill/>
          <a:ln>
            <a:noFill/>
          </a:ln>
        </p:spPr>
      </p:pic>
      <p:pic>
        <p:nvPicPr>
          <p:cNvPr id="105" name="Google Shape;105;p18"/>
          <p:cNvPicPr preferRelativeResize="0"/>
          <p:nvPr/>
        </p:nvPicPr>
        <p:blipFill>
          <a:blip r:embed="rId3">
            <a:alphaModFix/>
          </a:blip>
          <a:stretch>
            <a:fillRect/>
          </a:stretch>
        </p:blipFill>
        <p:spPr>
          <a:xfrm>
            <a:off x="4" y="7"/>
            <a:ext cx="3692725" cy="5371901"/>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Contact Information</a:t>
            </a:r>
            <a:endParaRPr b="1"/>
          </a:p>
        </p:txBody>
      </p:sp>
      <p:sp>
        <p:nvSpPr>
          <p:cNvPr id="302" name="Google Shape;302;p47"/>
          <p:cNvSpPr txBox="1">
            <a:spLocks noGrp="1"/>
          </p:cNvSpPr>
          <p:nvPr>
            <p:ph type="body" idx="1"/>
          </p:nvPr>
        </p:nvSpPr>
        <p:spPr>
          <a:xfrm>
            <a:off x="311700" y="1172150"/>
            <a:ext cx="8520600" cy="34164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sz="1600">
                <a:solidFill>
                  <a:srgbClr val="000000"/>
                </a:solidFill>
              </a:rPr>
              <a:t>If you have any questions or need any additional information please contact the SAP office.</a:t>
            </a:r>
            <a:endParaRPr sz="1600">
              <a:solidFill>
                <a:srgbClr val="000000"/>
              </a:solidFill>
            </a:endParaRPr>
          </a:p>
          <a:p>
            <a:pPr marL="0" lvl="0" indent="0" algn="ctr" rtl="0">
              <a:spcBef>
                <a:spcPts val="1200"/>
              </a:spcBef>
              <a:spcAft>
                <a:spcPts val="0"/>
              </a:spcAft>
              <a:buNone/>
            </a:pPr>
            <a:endParaRPr sz="1600">
              <a:solidFill>
                <a:srgbClr val="000000"/>
              </a:solidFill>
            </a:endParaRPr>
          </a:p>
          <a:p>
            <a:pPr marL="0" lvl="0" indent="0" algn="ctr" rtl="0">
              <a:spcBef>
                <a:spcPts val="1200"/>
              </a:spcBef>
              <a:spcAft>
                <a:spcPts val="0"/>
              </a:spcAft>
              <a:buNone/>
            </a:pPr>
            <a:r>
              <a:rPr lang="en" u="sng">
                <a:solidFill>
                  <a:schemeClr val="hlink"/>
                </a:solidFill>
                <a:hlinkClick r:id="rId3"/>
              </a:rPr>
              <a:t>SAP@venturausd.org</a:t>
            </a:r>
            <a:endParaRPr/>
          </a:p>
          <a:p>
            <a:pPr marL="0" lvl="0" indent="0" algn="ctr" rtl="0">
              <a:spcBef>
                <a:spcPts val="1200"/>
              </a:spcBef>
              <a:spcAft>
                <a:spcPts val="0"/>
              </a:spcAft>
              <a:buNone/>
            </a:pPr>
            <a:r>
              <a:rPr lang="en" sz="1466"/>
              <a:t>Ventura Unified School District 255 W. Stanley Ave Suite 100 Ventura, California 93001 </a:t>
            </a:r>
            <a:endParaRPr sz="1466"/>
          </a:p>
          <a:p>
            <a:pPr marL="0" lvl="0" indent="0" algn="ctr" rtl="0">
              <a:spcBef>
                <a:spcPts val="1200"/>
              </a:spcBef>
              <a:spcAft>
                <a:spcPts val="0"/>
              </a:spcAft>
              <a:buClr>
                <a:schemeClr val="dk1"/>
              </a:buClr>
              <a:buSzPct val="75026"/>
              <a:buFont typeface="Arial"/>
              <a:buNone/>
            </a:pPr>
            <a:r>
              <a:rPr lang="en" sz="1466"/>
              <a:t>Student Support Services S.A.F.E. Center </a:t>
            </a:r>
            <a:endParaRPr sz="1466"/>
          </a:p>
          <a:p>
            <a:pPr marL="0" lvl="0" indent="0" algn="ctr" rtl="0">
              <a:spcBef>
                <a:spcPts val="1200"/>
              </a:spcBef>
              <a:spcAft>
                <a:spcPts val="0"/>
              </a:spcAft>
              <a:buNone/>
            </a:pPr>
            <a:r>
              <a:rPr lang="en" sz="1466"/>
              <a:t>(805) 641-5000 x 1111</a:t>
            </a:r>
            <a:endParaRPr sz="1466"/>
          </a:p>
          <a:p>
            <a:pPr marL="0" lvl="0" indent="0" algn="l" rtl="0">
              <a:spcBef>
                <a:spcPts val="1200"/>
              </a:spcBef>
              <a:spcAft>
                <a:spcPts val="0"/>
              </a:spcAft>
              <a:buNone/>
            </a:pPr>
            <a:endParaRPr/>
          </a:p>
          <a:p>
            <a:pPr marL="0" lvl="0" indent="0" algn="ctr" rtl="0">
              <a:spcBef>
                <a:spcPts val="1200"/>
              </a:spcBef>
              <a:spcAft>
                <a:spcPts val="0"/>
              </a:spcAft>
              <a:buNone/>
            </a:pPr>
            <a:endParaRPr/>
          </a:p>
          <a:p>
            <a:pPr marL="0" lvl="0" indent="0" algn="ctr" rtl="0">
              <a:spcBef>
                <a:spcPts val="1200"/>
              </a:spcBef>
              <a:spcAft>
                <a:spcPts val="1200"/>
              </a:spcAft>
              <a:buNone/>
            </a:pPr>
            <a:r>
              <a:rPr lang="en" sz="1175">
                <a:solidFill>
                  <a:srgbClr val="000000"/>
                </a:solidFill>
              </a:rPr>
              <a:t>"For the future of every student."</a:t>
            </a:r>
            <a:endParaRPr sz="1175">
              <a:solidFill>
                <a:srgbClr val="000000"/>
              </a:solidFill>
            </a:endParaRPr>
          </a:p>
        </p:txBody>
      </p:sp>
      <p:pic>
        <p:nvPicPr>
          <p:cNvPr id="303" name="Google Shape;303;p47"/>
          <p:cNvPicPr preferRelativeResize="0"/>
          <p:nvPr/>
        </p:nvPicPr>
        <p:blipFill>
          <a:blip r:embed="rId4">
            <a:alphaModFix/>
          </a:blip>
          <a:stretch>
            <a:fillRect/>
          </a:stretch>
        </p:blipFill>
        <p:spPr>
          <a:xfrm>
            <a:off x="3944500" y="3514522"/>
            <a:ext cx="1255000" cy="6832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Información del contacto</a:t>
            </a:r>
            <a:endParaRPr b="1"/>
          </a:p>
        </p:txBody>
      </p:sp>
      <p:sp>
        <p:nvSpPr>
          <p:cNvPr id="336" name="Google Shape;336;p44"/>
          <p:cNvSpPr txBox="1">
            <a:spLocks noGrp="1"/>
          </p:cNvSpPr>
          <p:nvPr>
            <p:ph type="body" idx="1"/>
          </p:nvPr>
        </p:nvSpPr>
        <p:spPr>
          <a:xfrm>
            <a:off x="311700" y="1172150"/>
            <a:ext cx="8520600" cy="34164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sz="1600">
                <a:solidFill>
                  <a:srgbClr val="000000"/>
                </a:solidFill>
              </a:rPr>
              <a:t>Si tiene alguna pregunta o necesita información adicional, comuníquese con la oficina de SAP.</a:t>
            </a:r>
            <a:endParaRPr sz="1600">
              <a:solidFill>
                <a:srgbClr val="000000"/>
              </a:solidFill>
            </a:endParaRPr>
          </a:p>
          <a:p>
            <a:pPr marL="0" lvl="0" indent="0" algn="ctr" rtl="0">
              <a:spcBef>
                <a:spcPts val="1200"/>
              </a:spcBef>
              <a:spcAft>
                <a:spcPts val="0"/>
              </a:spcAft>
              <a:buNone/>
            </a:pPr>
            <a:endParaRPr sz="1600">
              <a:solidFill>
                <a:srgbClr val="000000"/>
              </a:solidFill>
            </a:endParaRPr>
          </a:p>
          <a:p>
            <a:pPr marL="0" lvl="0" indent="0" algn="ctr" rtl="0">
              <a:spcBef>
                <a:spcPts val="1200"/>
              </a:spcBef>
              <a:spcAft>
                <a:spcPts val="0"/>
              </a:spcAft>
              <a:buNone/>
            </a:pPr>
            <a:r>
              <a:rPr lang="en" u="sng">
                <a:solidFill>
                  <a:schemeClr val="hlink"/>
                </a:solidFill>
                <a:hlinkClick r:id="rId3"/>
              </a:rPr>
              <a:t>SAP@venturausd.org</a:t>
            </a:r>
            <a:endParaRPr/>
          </a:p>
          <a:p>
            <a:pPr marL="0" lvl="0" indent="0" algn="ctr" rtl="0">
              <a:spcBef>
                <a:spcPts val="1200"/>
              </a:spcBef>
              <a:spcAft>
                <a:spcPts val="0"/>
              </a:spcAft>
              <a:buNone/>
            </a:pPr>
            <a:r>
              <a:rPr lang="en" sz="1466"/>
              <a:t>Ventura Unified School District 255 W. Stanley Ave Suite 100 Ventura, California 93001 </a:t>
            </a:r>
            <a:endParaRPr sz="1466"/>
          </a:p>
          <a:p>
            <a:pPr marL="0" lvl="0" indent="0" algn="ctr" rtl="0">
              <a:spcBef>
                <a:spcPts val="1200"/>
              </a:spcBef>
              <a:spcAft>
                <a:spcPts val="0"/>
              </a:spcAft>
              <a:buClr>
                <a:schemeClr val="dk1"/>
              </a:buClr>
              <a:buSzPct val="75026"/>
              <a:buFont typeface="Arial"/>
              <a:buNone/>
            </a:pPr>
            <a:r>
              <a:rPr lang="en" sz="1466"/>
              <a:t>Student Support Services S.A.F.E. Center </a:t>
            </a:r>
            <a:endParaRPr sz="1466"/>
          </a:p>
          <a:p>
            <a:pPr marL="0" lvl="0" indent="0" algn="ctr" rtl="0">
              <a:spcBef>
                <a:spcPts val="1200"/>
              </a:spcBef>
              <a:spcAft>
                <a:spcPts val="0"/>
              </a:spcAft>
              <a:buNone/>
            </a:pPr>
            <a:r>
              <a:rPr lang="en" sz="1466"/>
              <a:t>(805) 641-5000 x 1111</a:t>
            </a:r>
            <a:endParaRPr sz="1466"/>
          </a:p>
          <a:p>
            <a:pPr marL="0" lvl="0" indent="0" algn="l" rtl="0">
              <a:spcBef>
                <a:spcPts val="1200"/>
              </a:spcBef>
              <a:spcAft>
                <a:spcPts val="0"/>
              </a:spcAft>
              <a:buNone/>
            </a:pPr>
            <a:endParaRPr/>
          </a:p>
          <a:p>
            <a:pPr marL="0" lvl="0" indent="0" algn="ctr" rtl="0">
              <a:spcBef>
                <a:spcPts val="1200"/>
              </a:spcBef>
              <a:spcAft>
                <a:spcPts val="0"/>
              </a:spcAft>
              <a:buNone/>
            </a:pPr>
            <a:endParaRPr/>
          </a:p>
          <a:p>
            <a:pPr marL="0" lvl="0" indent="0" algn="ctr" rtl="0">
              <a:spcBef>
                <a:spcPts val="1200"/>
              </a:spcBef>
              <a:spcAft>
                <a:spcPts val="1200"/>
              </a:spcAft>
              <a:buNone/>
            </a:pPr>
            <a:r>
              <a:rPr lang="en" sz="1175">
                <a:solidFill>
                  <a:srgbClr val="000000"/>
                </a:solidFill>
              </a:rPr>
              <a:t>"For the future of every student."</a:t>
            </a:r>
            <a:endParaRPr sz="1175">
              <a:solidFill>
                <a:srgbClr val="000000"/>
              </a:solidFill>
            </a:endParaRPr>
          </a:p>
        </p:txBody>
      </p:sp>
      <p:pic>
        <p:nvPicPr>
          <p:cNvPr id="337" name="Google Shape;337;p44"/>
          <p:cNvPicPr preferRelativeResize="0"/>
          <p:nvPr/>
        </p:nvPicPr>
        <p:blipFill>
          <a:blip r:embed="rId4">
            <a:alphaModFix/>
          </a:blip>
          <a:stretch>
            <a:fillRect/>
          </a:stretch>
        </p:blipFill>
        <p:spPr>
          <a:xfrm>
            <a:off x="3944500" y="3514522"/>
            <a:ext cx="1255000" cy="683275"/>
          </a:xfrm>
          <a:prstGeom prst="rect">
            <a:avLst/>
          </a:prstGeom>
          <a:noFill/>
          <a:ln>
            <a:noFill/>
          </a:ln>
        </p:spPr>
      </p:pic>
    </p:spTree>
    <p:extLst>
      <p:ext uri="{BB962C8B-B14F-4D97-AF65-F5344CB8AC3E}">
        <p14:creationId xmlns:p14="http://schemas.microsoft.com/office/powerpoint/2010/main" val="94262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Student And Family Empowerment (S.A.F.E.) Center</a:t>
            </a:r>
            <a:endParaRPr/>
          </a:p>
        </p:txBody>
      </p:sp>
      <p:sp>
        <p:nvSpPr>
          <p:cNvPr id="309" name="Google Shape;309;p4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Available to ALL VUSD Students TK-12</a:t>
            </a:r>
            <a:endParaRPr sz="1500"/>
          </a:p>
          <a:p>
            <a:pPr marL="457200" lvl="0" indent="-323850" algn="l" rtl="0">
              <a:spcBef>
                <a:spcPts val="0"/>
              </a:spcBef>
              <a:spcAft>
                <a:spcPts val="0"/>
              </a:spcAft>
              <a:buSzPts val="1500"/>
              <a:buChar char="●"/>
            </a:pPr>
            <a:r>
              <a:rPr lang="en" sz="1500"/>
              <a:t>SAP centralized office </a:t>
            </a:r>
            <a:endParaRPr sz="1500"/>
          </a:p>
          <a:p>
            <a:pPr marL="457200" lvl="0" indent="-323850" algn="l" rtl="0">
              <a:spcBef>
                <a:spcPts val="0"/>
              </a:spcBef>
              <a:spcAft>
                <a:spcPts val="0"/>
              </a:spcAft>
              <a:buSzPts val="1500"/>
              <a:buChar char="●"/>
            </a:pPr>
            <a:r>
              <a:rPr lang="en" sz="1500"/>
              <a:t>Family Resource Center</a:t>
            </a:r>
            <a:endParaRPr sz="1500"/>
          </a:p>
          <a:p>
            <a:pPr marL="0" lvl="0" indent="0" algn="l" rtl="0">
              <a:spcBef>
                <a:spcPts val="1200"/>
              </a:spcBef>
              <a:spcAft>
                <a:spcPts val="0"/>
              </a:spcAft>
              <a:buNone/>
            </a:pPr>
            <a:endParaRPr/>
          </a:p>
          <a:p>
            <a:pPr marL="0" lvl="0" indent="0" algn="l" rtl="0">
              <a:spcBef>
                <a:spcPts val="1200"/>
              </a:spcBef>
              <a:spcAft>
                <a:spcPts val="0"/>
              </a:spcAft>
              <a:buNone/>
            </a:pPr>
            <a:r>
              <a:rPr lang="en" sz="1500"/>
              <a:t>SAP School Counselors </a:t>
            </a:r>
            <a:endParaRPr sz="1500"/>
          </a:p>
          <a:p>
            <a:pPr marL="0" lvl="0" indent="0" algn="l" rtl="0">
              <a:spcBef>
                <a:spcPts val="1200"/>
              </a:spcBef>
              <a:spcAft>
                <a:spcPts val="0"/>
              </a:spcAft>
              <a:buNone/>
            </a:pPr>
            <a:r>
              <a:rPr lang="en" sz="1500"/>
              <a:t>Collaborate with Special Education Staff </a:t>
            </a:r>
            <a:endParaRPr sz="1500"/>
          </a:p>
          <a:p>
            <a:pPr marL="0" lvl="0" indent="0" algn="l" rtl="0">
              <a:spcBef>
                <a:spcPts val="1200"/>
              </a:spcBef>
              <a:spcAft>
                <a:spcPts val="1200"/>
              </a:spcAft>
              <a:buNone/>
            </a:pPr>
            <a:r>
              <a:rPr lang="en" sz="1500"/>
              <a:t>to Best Support  the Needs of our Students</a:t>
            </a:r>
            <a:endParaRPr sz="1500"/>
          </a:p>
        </p:txBody>
      </p:sp>
      <p:pic>
        <p:nvPicPr>
          <p:cNvPr id="310" name="Google Shape;310;p48"/>
          <p:cNvPicPr preferRelativeResize="0"/>
          <p:nvPr/>
        </p:nvPicPr>
        <p:blipFill>
          <a:blip r:embed="rId3">
            <a:alphaModFix/>
          </a:blip>
          <a:stretch>
            <a:fillRect/>
          </a:stretch>
        </p:blipFill>
        <p:spPr>
          <a:xfrm>
            <a:off x="4416625" y="1266325"/>
            <a:ext cx="4638699" cy="34666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40"/>
              <a:t>Centro de Empoderamiento de Estudiantes y Familias (S.A.F.E.)</a:t>
            </a:r>
            <a:endParaRPr sz="2940"/>
          </a:p>
        </p:txBody>
      </p:sp>
      <p:sp>
        <p:nvSpPr>
          <p:cNvPr id="343" name="Google Shape;343;p4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300"/>
              <a:t>Disponible para TODOS los estudiantes de VUSD TK-12</a:t>
            </a:r>
            <a:endParaRPr sz="1300"/>
          </a:p>
          <a:p>
            <a:pPr marL="457200" lvl="0" indent="-323850" algn="l" rtl="0">
              <a:spcBef>
                <a:spcPts val="0"/>
              </a:spcBef>
              <a:spcAft>
                <a:spcPts val="0"/>
              </a:spcAft>
              <a:buSzPts val="1500"/>
              <a:buChar char="●"/>
            </a:pPr>
            <a:r>
              <a:rPr lang="en" sz="1500"/>
              <a:t>Oficina centralizada de SAP </a:t>
            </a:r>
            <a:endParaRPr sz="1500"/>
          </a:p>
          <a:p>
            <a:pPr marL="457200" lvl="0" indent="-323850" algn="l" rtl="0">
              <a:spcBef>
                <a:spcPts val="0"/>
              </a:spcBef>
              <a:spcAft>
                <a:spcPts val="0"/>
              </a:spcAft>
              <a:buSzPts val="1500"/>
              <a:buChar char="●"/>
            </a:pPr>
            <a:r>
              <a:rPr lang="en" sz="1500"/>
              <a:t>Centro de recursos familiares</a:t>
            </a:r>
            <a:endParaRPr sz="1500"/>
          </a:p>
          <a:p>
            <a:pPr marL="0" lvl="0" indent="0" algn="l" rtl="0">
              <a:spcBef>
                <a:spcPts val="1200"/>
              </a:spcBef>
              <a:spcAft>
                <a:spcPts val="0"/>
              </a:spcAft>
              <a:buNone/>
            </a:pPr>
            <a:endParaRPr/>
          </a:p>
          <a:p>
            <a:pPr marL="0" lvl="0" indent="0" algn="l" rtl="0">
              <a:spcBef>
                <a:spcPts val="1200"/>
              </a:spcBef>
              <a:spcAft>
                <a:spcPts val="0"/>
              </a:spcAft>
              <a:buNone/>
            </a:pPr>
            <a:r>
              <a:rPr lang="en" sz="1500"/>
              <a:t>Consejeros escolares de SAP </a:t>
            </a:r>
            <a:endParaRPr sz="1500"/>
          </a:p>
          <a:p>
            <a:pPr marL="0" lvl="0" indent="0" algn="l" rtl="0">
              <a:spcBef>
                <a:spcPts val="1200"/>
              </a:spcBef>
              <a:spcAft>
                <a:spcPts val="0"/>
              </a:spcAft>
              <a:buNone/>
            </a:pPr>
            <a:r>
              <a:rPr lang="en" sz="1500"/>
              <a:t>Colaborar con el personal de educación especial</a:t>
            </a:r>
            <a:endParaRPr sz="1500"/>
          </a:p>
          <a:p>
            <a:pPr marL="0" lvl="0" indent="0" algn="l" rtl="0">
              <a:spcBef>
                <a:spcPts val="1200"/>
              </a:spcBef>
              <a:spcAft>
                <a:spcPts val="1200"/>
              </a:spcAft>
              <a:buNone/>
            </a:pPr>
            <a:r>
              <a:rPr lang="en" sz="1500"/>
              <a:t>Para apoyar mejor las necesidades de nuestros estudiantes</a:t>
            </a:r>
            <a:endParaRPr sz="1500"/>
          </a:p>
        </p:txBody>
      </p:sp>
      <p:pic>
        <p:nvPicPr>
          <p:cNvPr id="344" name="Google Shape;344;p45"/>
          <p:cNvPicPr preferRelativeResize="0"/>
          <p:nvPr/>
        </p:nvPicPr>
        <p:blipFill>
          <a:blip r:embed="rId3">
            <a:alphaModFix/>
          </a:blip>
          <a:stretch>
            <a:fillRect/>
          </a:stretch>
        </p:blipFill>
        <p:spPr>
          <a:xfrm>
            <a:off x="5680175" y="1266325"/>
            <a:ext cx="3403725" cy="2543675"/>
          </a:xfrm>
          <a:prstGeom prst="rect">
            <a:avLst/>
          </a:prstGeom>
          <a:noFill/>
          <a:ln>
            <a:noFill/>
          </a:ln>
        </p:spPr>
      </p:pic>
    </p:spTree>
    <p:extLst>
      <p:ext uri="{BB962C8B-B14F-4D97-AF65-F5344CB8AC3E}">
        <p14:creationId xmlns:p14="http://schemas.microsoft.com/office/powerpoint/2010/main" val="3607250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Wellness Center</a:t>
            </a:r>
            <a:endParaRPr/>
          </a:p>
        </p:txBody>
      </p:sp>
      <p:sp>
        <p:nvSpPr>
          <p:cNvPr id="316" name="Google Shape;316;p49"/>
          <p:cNvSpPr txBox="1">
            <a:spLocks noGrp="1"/>
          </p:cNvSpPr>
          <p:nvPr>
            <p:ph type="body" idx="1"/>
          </p:nvPr>
        </p:nvSpPr>
        <p:spPr>
          <a:xfrm>
            <a:off x="311700" y="1314700"/>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Location:</a:t>
            </a:r>
            <a:r>
              <a:rPr lang="en"/>
              <a:t> Buena High School</a:t>
            </a:r>
            <a:endParaRPr/>
          </a:p>
          <a:p>
            <a:pPr marL="0" lvl="0" indent="0" algn="l" rtl="0">
              <a:spcBef>
                <a:spcPts val="1200"/>
              </a:spcBef>
              <a:spcAft>
                <a:spcPts val="0"/>
              </a:spcAft>
              <a:buNone/>
            </a:pPr>
            <a:r>
              <a:rPr lang="en" b="1" u="sng"/>
              <a:t>Access:</a:t>
            </a:r>
            <a:r>
              <a:rPr lang="en"/>
              <a:t> Via on-site counselor, self-referral </a:t>
            </a:r>
            <a:endParaRPr/>
          </a:p>
          <a:p>
            <a:pPr marL="0" lvl="0" indent="0" algn="l" rtl="0">
              <a:spcBef>
                <a:spcPts val="1200"/>
              </a:spcBef>
              <a:spcAft>
                <a:spcPts val="0"/>
              </a:spcAft>
              <a:buNone/>
            </a:pPr>
            <a:r>
              <a:rPr lang="en"/>
              <a:t>or by utilizing drop-in hours</a:t>
            </a:r>
            <a:endParaRPr/>
          </a:p>
          <a:p>
            <a:pPr marL="0" lvl="0" indent="0" algn="l" rtl="0">
              <a:spcBef>
                <a:spcPts val="1200"/>
              </a:spcBef>
              <a:spcAft>
                <a:spcPts val="0"/>
              </a:spcAft>
              <a:buNone/>
            </a:pPr>
            <a:r>
              <a:rPr lang="en" b="1" u="sng"/>
              <a:t>Services:</a:t>
            </a:r>
            <a:r>
              <a:rPr lang="en"/>
              <a:t> Mental Health Supports:</a:t>
            </a:r>
            <a:endParaRPr/>
          </a:p>
          <a:p>
            <a:pPr marL="0" lvl="0" indent="0" algn="l" rtl="0">
              <a:spcBef>
                <a:spcPts val="1200"/>
              </a:spcBef>
              <a:spcAft>
                <a:spcPts val="0"/>
              </a:spcAft>
              <a:buNone/>
            </a:pPr>
            <a:r>
              <a:rPr lang="en"/>
              <a:t>workshops, groups, clinicians, </a:t>
            </a:r>
            <a:endParaRPr/>
          </a:p>
          <a:p>
            <a:pPr marL="0" lvl="0" indent="0" algn="l" rtl="0">
              <a:spcBef>
                <a:spcPts val="1200"/>
              </a:spcBef>
              <a:spcAft>
                <a:spcPts val="0"/>
              </a:spcAft>
              <a:buNone/>
            </a:pPr>
            <a:r>
              <a:rPr lang="en"/>
              <a:t>available SEL/ coping skills supports</a:t>
            </a:r>
            <a:endParaRPr/>
          </a:p>
          <a:p>
            <a:pPr marL="0" lvl="0" indent="0" algn="l" rtl="0">
              <a:spcBef>
                <a:spcPts val="1200"/>
              </a:spcBef>
              <a:spcAft>
                <a:spcPts val="1200"/>
              </a:spcAft>
              <a:buNone/>
            </a:pPr>
            <a:endParaRPr/>
          </a:p>
        </p:txBody>
      </p:sp>
      <p:pic>
        <p:nvPicPr>
          <p:cNvPr id="317" name="Google Shape;317;p49"/>
          <p:cNvPicPr preferRelativeResize="0"/>
          <p:nvPr/>
        </p:nvPicPr>
        <p:blipFill>
          <a:blip r:embed="rId3">
            <a:alphaModFix/>
          </a:blip>
          <a:stretch>
            <a:fillRect/>
          </a:stretch>
        </p:blipFill>
        <p:spPr>
          <a:xfrm>
            <a:off x="5170648" y="0"/>
            <a:ext cx="3973354" cy="514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 centro de bienestar</a:t>
            </a:r>
            <a:endParaRPr/>
          </a:p>
        </p:txBody>
      </p:sp>
      <p:sp>
        <p:nvSpPr>
          <p:cNvPr id="350" name="Google Shape;350;p46"/>
          <p:cNvSpPr txBox="1">
            <a:spLocks noGrp="1"/>
          </p:cNvSpPr>
          <p:nvPr>
            <p:ph type="body" idx="1"/>
          </p:nvPr>
        </p:nvSpPr>
        <p:spPr>
          <a:xfrm>
            <a:off x="311700" y="1314700"/>
            <a:ext cx="8520600" cy="3302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u="sng"/>
              <a:t>Ubicación:</a:t>
            </a:r>
            <a:r>
              <a:rPr lang="en"/>
              <a:t> Buena High School</a:t>
            </a:r>
            <a:endParaRPr/>
          </a:p>
          <a:p>
            <a:pPr marL="0" lvl="0" indent="0" algn="l" rtl="0">
              <a:spcBef>
                <a:spcPts val="1200"/>
              </a:spcBef>
              <a:spcAft>
                <a:spcPts val="0"/>
              </a:spcAft>
              <a:buNone/>
            </a:pPr>
            <a:r>
              <a:rPr lang="en" b="1" u="sng"/>
              <a:t>Acceso:</a:t>
            </a:r>
            <a:r>
              <a:rPr lang="en"/>
              <a:t> a través de un consejero del plantel,</a:t>
            </a:r>
            <a:endParaRPr/>
          </a:p>
          <a:p>
            <a:pPr marL="0" lvl="0" indent="0" algn="l" rtl="0">
              <a:spcBef>
                <a:spcPts val="1200"/>
              </a:spcBef>
              <a:spcAft>
                <a:spcPts val="0"/>
              </a:spcAft>
              <a:buNone/>
            </a:pPr>
            <a:r>
              <a:rPr lang="en"/>
              <a:t>Autoremisión o utilizando horas sin cita previa</a:t>
            </a:r>
            <a:endParaRPr/>
          </a:p>
          <a:p>
            <a:pPr marL="0" lvl="0" indent="0" algn="l" rtl="0">
              <a:spcBef>
                <a:spcPts val="1200"/>
              </a:spcBef>
              <a:spcAft>
                <a:spcPts val="0"/>
              </a:spcAft>
              <a:buNone/>
            </a:pPr>
            <a:endParaRPr b="1" u="sng"/>
          </a:p>
          <a:p>
            <a:pPr marL="0" lvl="0" indent="0" algn="l" rtl="0">
              <a:spcBef>
                <a:spcPts val="1200"/>
              </a:spcBef>
              <a:spcAft>
                <a:spcPts val="0"/>
              </a:spcAft>
              <a:buNone/>
            </a:pPr>
            <a:r>
              <a:rPr lang="en" b="1" u="sng"/>
              <a:t>Servicios:</a:t>
            </a:r>
            <a:r>
              <a:rPr lang="en"/>
              <a:t> Apoyos de salud mental:</a:t>
            </a:r>
            <a:endParaRPr/>
          </a:p>
          <a:p>
            <a:pPr marL="0" lvl="0" indent="0" algn="l" rtl="0">
              <a:spcBef>
                <a:spcPts val="1200"/>
              </a:spcBef>
              <a:spcAft>
                <a:spcPts val="0"/>
              </a:spcAft>
              <a:buNone/>
            </a:pPr>
            <a:r>
              <a:rPr lang="en"/>
              <a:t>talleres, grupos, clínicos, </a:t>
            </a:r>
            <a:endParaRPr/>
          </a:p>
          <a:p>
            <a:pPr marL="0" lvl="0" indent="0" algn="l" rtl="0">
              <a:spcBef>
                <a:spcPts val="1200"/>
              </a:spcBef>
              <a:spcAft>
                <a:spcPts val="0"/>
              </a:spcAft>
              <a:buNone/>
            </a:pPr>
            <a:r>
              <a:rPr lang="en"/>
              <a:t>apoyo disponible para las habilidades </a:t>
            </a:r>
            <a:endParaRPr/>
          </a:p>
          <a:p>
            <a:pPr marL="0" lvl="0" indent="0" algn="l" rtl="0">
              <a:spcBef>
                <a:spcPts val="1200"/>
              </a:spcBef>
              <a:spcAft>
                <a:spcPts val="0"/>
              </a:spcAft>
              <a:buNone/>
            </a:pPr>
            <a:r>
              <a:rPr lang="en"/>
              <a:t>de afrontamiento / SEL</a:t>
            </a:r>
            <a:endParaRPr/>
          </a:p>
          <a:p>
            <a:pPr marL="0" lvl="0" indent="0" algn="l" rtl="0">
              <a:spcBef>
                <a:spcPts val="1200"/>
              </a:spcBef>
              <a:spcAft>
                <a:spcPts val="1200"/>
              </a:spcAft>
              <a:buNone/>
            </a:pPr>
            <a:endParaRPr/>
          </a:p>
        </p:txBody>
      </p:sp>
      <p:pic>
        <p:nvPicPr>
          <p:cNvPr id="351" name="Google Shape;351;p46"/>
          <p:cNvPicPr preferRelativeResize="0"/>
          <p:nvPr/>
        </p:nvPicPr>
        <p:blipFill>
          <a:blip r:embed="rId3">
            <a:alphaModFix/>
          </a:blip>
          <a:stretch>
            <a:fillRect/>
          </a:stretch>
        </p:blipFill>
        <p:spPr>
          <a:xfrm>
            <a:off x="5200650" y="204600"/>
            <a:ext cx="3752851" cy="4858075"/>
          </a:xfrm>
          <a:prstGeom prst="rect">
            <a:avLst/>
          </a:prstGeom>
          <a:noFill/>
          <a:ln>
            <a:noFill/>
          </a:ln>
        </p:spPr>
      </p:pic>
    </p:spTree>
    <p:extLst>
      <p:ext uri="{BB962C8B-B14F-4D97-AF65-F5344CB8AC3E}">
        <p14:creationId xmlns:p14="http://schemas.microsoft.com/office/powerpoint/2010/main" val="2367354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Wellness Center Continued</a:t>
            </a:r>
            <a:endParaRPr/>
          </a:p>
        </p:txBody>
      </p:sp>
      <p:sp>
        <p:nvSpPr>
          <p:cNvPr id="323" name="Google Shape;323;p5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500" b="1"/>
              <a:t>How Can Buena High School Students</a:t>
            </a:r>
            <a:endParaRPr sz="1500" b="1"/>
          </a:p>
          <a:p>
            <a:pPr marL="0" lvl="0" indent="0" algn="l" rtl="0">
              <a:spcBef>
                <a:spcPts val="1200"/>
              </a:spcBef>
              <a:spcAft>
                <a:spcPts val="0"/>
              </a:spcAft>
              <a:buNone/>
            </a:pPr>
            <a:r>
              <a:rPr lang="en" sz="1500" b="1"/>
              <a:t> Find Out About Wellness Center </a:t>
            </a:r>
            <a:endParaRPr sz="1500" b="1"/>
          </a:p>
          <a:p>
            <a:pPr marL="0" lvl="0" indent="0" algn="l" rtl="0">
              <a:spcBef>
                <a:spcPts val="1200"/>
              </a:spcBef>
              <a:spcAft>
                <a:spcPts val="0"/>
              </a:spcAft>
              <a:buNone/>
            </a:pPr>
            <a:r>
              <a:rPr lang="en" sz="1500" b="1"/>
              <a:t>Activities? </a:t>
            </a:r>
            <a:endParaRPr sz="1500" b="1"/>
          </a:p>
          <a:p>
            <a:pPr marL="457200" lvl="0" indent="-342900" algn="l" rtl="0">
              <a:spcBef>
                <a:spcPts val="1200"/>
              </a:spcBef>
              <a:spcAft>
                <a:spcPts val="0"/>
              </a:spcAft>
              <a:buSzPts val="1800"/>
              <a:buChar char="●"/>
            </a:pPr>
            <a:r>
              <a:rPr lang="en"/>
              <a:t>Drop-in hours</a:t>
            </a:r>
            <a:endParaRPr/>
          </a:p>
          <a:p>
            <a:pPr marL="457200" lvl="0" indent="-342900" algn="l" rtl="0">
              <a:spcBef>
                <a:spcPts val="0"/>
              </a:spcBef>
              <a:spcAft>
                <a:spcPts val="0"/>
              </a:spcAft>
              <a:buSzPts val="1800"/>
              <a:buChar char="●"/>
            </a:pPr>
            <a:r>
              <a:rPr lang="en"/>
              <a:t>Remind app</a:t>
            </a:r>
            <a:endParaRPr/>
          </a:p>
          <a:p>
            <a:pPr marL="457200" lvl="0" indent="-342900" algn="l" rtl="0">
              <a:spcBef>
                <a:spcPts val="0"/>
              </a:spcBef>
              <a:spcAft>
                <a:spcPts val="0"/>
              </a:spcAft>
              <a:buSzPts val="1800"/>
              <a:buChar char="●"/>
            </a:pPr>
            <a:r>
              <a:rPr lang="en"/>
              <a:t>Instagram</a:t>
            </a:r>
            <a:endParaRPr/>
          </a:p>
          <a:p>
            <a:pPr marL="457200" lvl="0" indent="-342900" algn="l" rtl="0">
              <a:spcBef>
                <a:spcPts val="0"/>
              </a:spcBef>
              <a:spcAft>
                <a:spcPts val="0"/>
              </a:spcAft>
              <a:buSzPts val="1800"/>
              <a:buChar char="●"/>
            </a:pPr>
            <a:r>
              <a:rPr lang="en"/>
              <a:t>Buena Today</a:t>
            </a:r>
            <a:endParaRPr/>
          </a:p>
          <a:p>
            <a:pPr marL="457200" lvl="0" indent="-342900" algn="l" rtl="0">
              <a:spcBef>
                <a:spcPts val="0"/>
              </a:spcBef>
              <a:spcAft>
                <a:spcPts val="0"/>
              </a:spcAft>
              <a:buSzPts val="1800"/>
              <a:buChar char="●"/>
            </a:pPr>
            <a:r>
              <a:rPr lang="en"/>
              <a:t>Workshops</a:t>
            </a:r>
            <a:endParaRPr/>
          </a:p>
          <a:p>
            <a:pPr marL="457200" lvl="0" indent="-342900" algn="l" rtl="0">
              <a:spcBef>
                <a:spcPts val="0"/>
              </a:spcBef>
              <a:spcAft>
                <a:spcPts val="0"/>
              </a:spcAft>
              <a:buSzPts val="1800"/>
              <a:buChar char="●"/>
            </a:pPr>
            <a:r>
              <a:rPr lang="en"/>
              <a:t>Activities in the Quad</a:t>
            </a:r>
            <a:endParaRPr/>
          </a:p>
        </p:txBody>
      </p:sp>
      <p:pic>
        <p:nvPicPr>
          <p:cNvPr id="324" name="Google Shape;324;p50"/>
          <p:cNvPicPr preferRelativeResize="0"/>
          <p:nvPr/>
        </p:nvPicPr>
        <p:blipFill>
          <a:blip r:embed="rId3">
            <a:alphaModFix/>
          </a:blip>
          <a:stretch>
            <a:fillRect/>
          </a:stretch>
        </p:blipFill>
        <p:spPr>
          <a:xfrm>
            <a:off x="4356257" y="0"/>
            <a:ext cx="4787737"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Centro de bienestar (cont.)</a:t>
            </a:r>
            <a:endParaRPr/>
          </a:p>
        </p:txBody>
      </p:sp>
      <p:sp>
        <p:nvSpPr>
          <p:cNvPr id="357" name="Google Shape;357;p4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500" b="1"/>
              <a:t>¿Cómo pueden los estudiantes de Buena</a:t>
            </a:r>
            <a:endParaRPr sz="1500" b="1"/>
          </a:p>
          <a:p>
            <a:pPr marL="0" lvl="0" indent="0" algn="l" rtl="0">
              <a:spcBef>
                <a:spcPts val="1200"/>
              </a:spcBef>
              <a:spcAft>
                <a:spcPts val="0"/>
              </a:spcAft>
              <a:buNone/>
            </a:pPr>
            <a:r>
              <a:rPr lang="en" sz="1500" b="1"/>
              <a:t>conocer las actividades del Centro </a:t>
            </a:r>
            <a:endParaRPr sz="1500" b="1"/>
          </a:p>
          <a:p>
            <a:pPr marL="0" lvl="0" indent="0" algn="l" rtl="0">
              <a:spcBef>
                <a:spcPts val="1200"/>
              </a:spcBef>
              <a:spcAft>
                <a:spcPts val="0"/>
              </a:spcAft>
              <a:buNone/>
            </a:pPr>
            <a:r>
              <a:rPr lang="en" sz="1500" b="1"/>
              <a:t>de Bienestar? </a:t>
            </a:r>
            <a:endParaRPr sz="1500" b="1"/>
          </a:p>
          <a:p>
            <a:pPr marL="457200" lvl="0" indent="-342900" algn="l" rtl="0">
              <a:spcBef>
                <a:spcPts val="1200"/>
              </a:spcBef>
              <a:spcAft>
                <a:spcPts val="0"/>
              </a:spcAft>
              <a:buSzPts val="1800"/>
              <a:buChar char="●"/>
            </a:pPr>
            <a:r>
              <a:rPr lang="en"/>
              <a:t>Horas de visita sin cita previa</a:t>
            </a:r>
            <a:endParaRPr/>
          </a:p>
          <a:p>
            <a:pPr marL="457200" lvl="0" indent="-342900" algn="l" rtl="0">
              <a:spcBef>
                <a:spcPts val="0"/>
              </a:spcBef>
              <a:spcAft>
                <a:spcPts val="0"/>
              </a:spcAft>
              <a:buSzPts val="1800"/>
              <a:buChar char="●"/>
            </a:pPr>
            <a:r>
              <a:rPr lang="en"/>
              <a:t>Remind app</a:t>
            </a:r>
            <a:endParaRPr/>
          </a:p>
          <a:p>
            <a:pPr marL="457200" lvl="0" indent="-342900" algn="l" rtl="0">
              <a:spcBef>
                <a:spcPts val="0"/>
              </a:spcBef>
              <a:spcAft>
                <a:spcPts val="0"/>
              </a:spcAft>
              <a:buSzPts val="1800"/>
              <a:buChar char="●"/>
            </a:pPr>
            <a:r>
              <a:rPr lang="en"/>
              <a:t>Instagram</a:t>
            </a:r>
            <a:endParaRPr/>
          </a:p>
          <a:p>
            <a:pPr marL="457200" lvl="0" indent="-342900" algn="l" rtl="0">
              <a:spcBef>
                <a:spcPts val="0"/>
              </a:spcBef>
              <a:spcAft>
                <a:spcPts val="0"/>
              </a:spcAft>
              <a:buSzPts val="1800"/>
              <a:buChar char="●"/>
            </a:pPr>
            <a:r>
              <a:rPr lang="en"/>
              <a:t>Buena Today</a:t>
            </a:r>
            <a:endParaRPr/>
          </a:p>
          <a:p>
            <a:pPr marL="457200" lvl="0" indent="-342900" algn="l" rtl="0">
              <a:spcBef>
                <a:spcPts val="0"/>
              </a:spcBef>
              <a:spcAft>
                <a:spcPts val="0"/>
              </a:spcAft>
              <a:buSzPts val="1800"/>
              <a:buChar char="●"/>
            </a:pPr>
            <a:r>
              <a:rPr lang="en"/>
              <a:t>Talleres</a:t>
            </a:r>
            <a:endParaRPr/>
          </a:p>
          <a:p>
            <a:pPr marL="457200" lvl="0" indent="-342900" algn="l" rtl="0">
              <a:spcBef>
                <a:spcPts val="0"/>
              </a:spcBef>
              <a:spcAft>
                <a:spcPts val="0"/>
              </a:spcAft>
              <a:buSzPts val="1800"/>
              <a:buChar char="●"/>
            </a:pPr>
            <a:r>
              <a:rPr lang="en"/>
              <a:t>Actividades en el patio</a:t>
            </a:r>
            <a:endParaRPr/>
          </a:p>
        </p:txBody>
      </p:sp>
      <p:pic>
        <p:nvPicPr>
          <p:cNvPr id="358" name="Google Shape;358;p47"/>
          <p:cNvPicPr preferRelativeResize="0"/>
          <p:nvPr/>
        </p:nvPicPr>
        <p:blipFill>
          <a:blip r:embed="rId3">
            <a:alphaModFix/>
          </a:blip>
          <a:stretch>
            <a:fillRect/>
          </a:stretch>
        </p:blipFill>
        <p:spPr>
          <a:xfrm>
            <a:off x="4356257" y="0"/>
            <a:ext cx="4787737" cy="5143500"/>
          </a:xfrm>
          <a:prstGeom prst="rect">
            <a:avLst/>
          </a:prstGeom>
          <a:noFill/>
          <a:ln>
            <a:noFill/>
          </a:ln>
        </p:spPr>
      </p:pic>
    </p:spTree>
    <p:extLst>
      <p:ext uri="{BB962C8B-B14F-4D97-AF65-F5344CB8AC3E}">
        <p14:creationId xmlns:p14="http://schemas.microsoft.com/office/powerpoint/2010/main" val="1412732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Wellness Center Continued</a:t>
            </a:r>
            <a:endParaRPr/>
          </a:p>
        </p:txBody>
      </p:sp>
      <p:sp>
        <p:nvSpPr>
          <p:cNvPr id="330" name="Google Shape;330;p5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u="sng"/>
          </a:p>
          <a:p>
            <a:pPr marL="0" lvl="0" indent="0" algn="l" rtl="0">
              <a:spcBef>
                <a:spcPts val="1200"/>
              </a:spcBef>
              <a:spcAft>
                <a:spcPts val="0"/>
              </a:spcAft>
              <a:buNone/>
            </a:pPr>
            <a:r>
              <a:rPr lang="en" b="1" u="sng"/>
              <a:t>Walk-in:</a:t>
            </a:r>
            <a:r>
              <a:rPr lang="en"/>
              <a:t> Available for ALL Buena students</a:t>
            </a:r>
            <a:endParaRPr/>
          </a:p>
          <a:p>
            <a:pPr marL="0" lvl="0" indent="0" algn="l" rtl="0">
              <a:spcBef>
                <a:spcPts val="1200"/>
              </a:spcBef>
              <a:spcAft>
                <a:spcPts val="0"/>
              </a:spcAft>
              <a:buNone/>
            </a:pPr>
            <a:endParaRPr b="1" u="sng"/>
          </a:p>
          <a:p>
            <a:pPr marL="0" lvl="0" indent="0" algn="l" rtl="0">
              <a:spcBef>
                <a:spcPts val="1200"/>
              </a:spcBef>
              <a:spcAft>
                <a:spcPts val="0"/>
              </a:spcAft>
              <a:buNone/>
            </a:pPr>
            <a:r>
              <a:rPr lang="en" b="1" u="sng"/>
              <a:t>Activities</a:t>
            </a:r>
            <a:r>
              <a:rPr lang="en"/>
              <a:t>: socialize, make friends, </a:t>
            </a:r>
            <a:endParaRPr/>
          </a:p>
          <a:p>
            <a:pPr marL="0" lvl="0" indent="0" algn="l" rtl="0">
              <a:spcBef>
                <a:spcPts val="1200"/>
              </a:spcBef>
              <a:spcAft>
                <a:spcPts val="0"/>
              </a:spcAft>
              <a:buNone/>
            </a:pPr>
            <a:r>
              <a:rPr lang="en"/>
              <a:t>participate in activities, make up work </a:t>
            </a:r>
            <a:endParaRPr/>
          </a:p>
          <a:p>
            <a:pPr marL="0" lvl="0" indent="0" algn="l" rtl="0">
              <a:spcBef>
                <a:spcPts val="1200"/>
              </a:spcBef>
              <a:spcAft>
                <a:spcPts val="1200"/>
              </a:spcAft>
              <a:buNone/>
            </a:pPr>
            <a:r>
              <a:rPr lang="en"/>
              <a:t>and even play games. </a:t>
            </a:r>
            <a:endParaRPr/>
          </a:p>
        </p:txBody>
      </p:sp>
      <p:pic>
        <p:nvPicPr>
          <p:cNvPr id="331" name="Google Shape;331;p51"/>
          <p:cNvPicPr preferRelativeResize="0"/>
          <p:nvPr/>
        </p:nvPicPr>
        <p:blipFill>
          <a:blip r:embed="rId3">
            <a:alphaModFix/>
          </a:blip>
          <a:stretch>
            <a:fillRect/>
          </a:stretch>
        </p:blipFill>
        <p:spPr>
          <a:xfrm>
            <a:off x="5284374" y="165275"/>
            <a:ext cx="3609727" cy="481294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Centro de bienestar (cont.)</a:t>
            </a:r>
            <a:endParaRPr/>
          </a:p>
        </p:txBody>
      </p:sp>
      <p:sp>
        <p:nvSpPr>
          <p:cNvPr id="364" name="Google Shape;364;p4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b="1" u="sng"/>
          </a:p>
          <a:p>
            <a:pPr marL="0" lvl="0" indent="0" algn="l" rtl="0">
              <a:spcBef>
                <a:spcPts val="1200"/>
              </a:spcBef>
              <a:spcAft>
                <a:spcPts val="0"/>
              </a:spcAft>
              <a:buNone/>
            </a:pPr>
            <a:r>
              <a:rPr lang="en" b="1" u="sng"/>
              <a:t>Sin cita previa:</a:t>
            </a:r>
            <a:r>
              <a:rPr lang="en"/>
              <a:t> disponible para TODOS los </a:t>
            </a:r>
            <a:endParaRPr b="1" u="sng"/>
          </a:p>
          <a:p>
            <a:pPr marL="0" lvl="0" indent="0" algn="l" rtl="0">
              <a:spcBef>
                <a:spcPts val="1200"/>
              </a:spcBef>
              <a:spcAft>
                <a:spcPts val="0"/>
              </a:spcAft>
              <a:buNone/>
            </a:pPr>
            <a:r>
              <a:rPr lang="en"/>
              <a:t>estudiantes de Buena</a:t>
            </a:r>
            <a:endParaRPr b="1" u="sng"/>
          </a:p>
          <a:p>
            <a:pPr marL="0" lvl="0" indent="0" algn="l" rtl="0">
              <a:spcBef>
                <a:spcPts val="1200"/>
              </a:spcBef>
              <a:spcAft>
                <a:spcPts val="0"/>
              </a:spcAft>
              <a:buNone/>
            </a:pPr>
            <a:r>
              <a:rPr lang="en" b="1" u="sng"/>
              <a:t>Actividades</a:t>
            </a:r>
            <a:r>
              <a:rPr lang="en"/>
              <a:t>: socializar, hacer amigos,</a:t>
            </a:r>
            <a:endParaRPr/>
          </a:p>
          <a:p>
            <a:pPr marL="0" lvl="0" indent="0" algn="l" rtl="0">
              <a:spcBef>
                <a:spcPts val="1200"/>
              </a:spcBef>
              <a:spcAft>
                <a:spcPts val="0"/>
              </a:spcAft>
              <a:buNone/>
            </a:pPr>
            <a:r>
              <a:rPr lang="en"/>
              <a:t>participar en actividades, recuperar trabajo</a:t>
            </a:r>
            <a:endParaRPr/>
          </a:p>
          <a:p>
            <a:pPr marL="0" lvl="0" indent="0" algn="l" rtl="0">
              <a:spcBef>
                <a:spcPts val="1200"/>
              </a:spcBef>
              <a:spcAft>
                <a:spcPts val="0"/>
              </a:spcAft>
              <a:buNone/>
            </a:pPr>
            <a:r>
              <a:rPr lang="en"/>
              <a:t>e incluso jugar juegos</a:t>
            </a:r>
            <a:endParaRPr/>
          </a:p>
          <a:p>
            <a:pPr marL="0" lvl="0" indent="0" algn="l" rtl="0">
              <a:spcBef>
                <a:spcPts val="1200"/>
              </a:spcBef>
              <a:spcAft>
                <a:spcPts val="1200"/>
              </a:spcAft>
              <a:buNone/>
            </a:pPr>
            <a:r>
              <a:rPr lang="en"/>
              <a:t> </a:t>
            </a:r>
            <a:endParaRPr/>
          </a:p>
        </p:txBody>
      </p:sp>
      <p:pic>
        <p:nvPicPr>
          <p:cNvPr id="365" name="Google Shape;365;p48"/>
          <p:cNvPicPr preferRelativeResize="0"/>
          <p:nvPr/>
        </p:nvPicPr>
        <p:blipFill>
          <a:blip r:embed="rId3">
            <a:alphaModFix/>
          </a:blip>
          <a:stretch>
            <a:fillRect/>
          </a:stretch>
        </p:blipFill>
        <p:spPr>
          <a:xfrm>
            <a:off x="5284374" y="165275"/>
            <a:ext cx="3609727" cy="4812948"/>
          </a:xfrm>
          <a:prstGeom prst="rect">
            <a:avLst/>
          </a:prstGeom>
          <a:noFill/>
          <a:ln>
            <a:noFill/>
          </a:ln>
        </p:spPr>
      </p:pic>
    </p:spTree>
    <p:extLst>
      <p:ext uri="{BB962C8B-B14F-4D97-AF65-F5344CB8AC3E}">
        <p14:creationId xmlns:p14="http://schemas.microsoft.com/office/powerpoint/2010/main" val="359455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Data Driven</a:t>
            </a:r>
            <a:endParaRPr/>
          </a:p>
        </p:txBody>
      </p:sp>
      <p:sp>
        <p:nvSpPr>
          <p:cNvPr id="111" name="Google Shape;111;p1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85000" lnSpcReduction="10000"/>
          </a:bodyPr>
          <a:lstStyle/>
          <a:p>
            <a:pPr marL="457200" lvl="0" indent="0" algn="l" rtl="0">
              <a:spcBef>
                <a:spcPts val="0"/>
              </a:spcBef>
              <a:spcAft>
                <a:spcPts val="0"/>
              </a:spcAft>
              <a:buNone/>
            </a:pPr>
            <a:endParaRPr/>
          </a:p>
          <a:p>
            <a:pPr marL="457200" lvl="0" indent="-317182" algn="l" rtl="0">
              <a:spcBef>
                <a:spcPts val="1200"/>
              </a:spcBef>
              <a:spcAft>
                <a:spcPts val="0"/>
              </a:spcAft>
              <a:buSzPct val="100000"/>
              <a:buChar char="●"/>
            </a:pPr>
            <a:r>
              <a:rPr lang="en"/>
              <a:t>Collaboration With Hatching Results</a:t>
            </a:r>
            <a:endParaRPr/>
          </a:p>
          <a:p>
            <a:pPr marL="457200" lvl="0" indent="0" algn="l" rtl="0">
              <a:spcBef>
                <a:spcPts val="1200"/>
              </a:spcBef>
              <a:spcAft>
                <a:spcPts val="0"/>
              </a:spcAft>
              <a:buNone/>
            </a:pPr>
            <a:endParaRPr/>
          </a:p>
          <a:p>
            <a:pPr marL="457200" lvl="0" indent="-317182" algn="l" rtl="0">
              <a:spcBef>
                <a:spcPts val="1200"/>
              </a:spcBef>
              <a:spcAft>
                <a:spcPts val="0"/>
              </a:spcAft>
              <a:buSzPct val="100000"/>
              <a:buChar char="●"/>
            </a:pPr>
            <a:r>
              <a:rPr lang="en"/>
              <a:t>Ongoing Professional Development For All VUSD School Counselors and Administrators </a:t>
            </a:r>
            <a:endParaRPr/>
          </a:p>
          <a:p>
            <a:pPr marL="457200" lvl="0" indent="0" algn="l" rtl="0">
              <a:spcBef>
                <a:spcPts val="1200"/>
              </a:spcBef>
              <a:spcAft>
                <a:spcPts val="0"/>
              </a:spcAft>
              <a:buNone/>
            </a:pPr>
            <a:endParaRPr/>
          </a:p>
          <a:p>
            <a:pPr marL="457200" lvl="0" indent="-317182" algn="l" rtl="0">
              <a:spcBef>
                <a:spcPts val="1200"/>
              </a:spcBef>
              <a:spcAft>
                <a:spcPts val="0"/>
              </a:spcAft>
              <a:buSzPct val="100000"/>
              <a:buChar char="●"/>
            </a:pPr>
            <a:r>
              <a:rPr lang="en"/>
              <a:t>Alignment with the ASCA National Model Recommendations</a:t>
            </a:r>
            <a:endParaRPr/>
          </a:p>
          <a:p>
            <a:pPr marL="457200" lvl="0" indent="0" algn="l" rtl="0">
              <a:spcBef>
                <a:spcPts val="1200"/>
              </a:spcBef>
              <a:spcAft>
                <a:spcPts val="0"/>
              </a:spcAft>
              <a:buNone/>
            </a:pPr>
            <a:endParaRPr/>
          </a:p>
          <a:p>
            <a:pPr marL="457200" lvl="0" indent="-317182" algn="l" rtl="0">
              <a:spcBef>
                <a:spcPts val="1200"/>
              </a:spcBef>
              <a:spcAft>
                <a:spcPts val="0"/>
              </a:spcAft>
              <a:buSzPct val="100000"/>
              <a:buChar char="●"/>
            </a:pPr>
            <a:r>
              <a:rPr lang="en"/>
              <a:t>Ongoing, Multi-year Initiative </a:t>
            </a:r>
            <a:endParaRPr/>
          </a:p>
          <a:p>
            <a:pPr marL="0" lvl="0" indent="0" algn="l" rtl="0">
              <a:spcBef>
                <a:spcPts val="1200"/>
              </a:spcBef>
              <a:spcAft>
                <a:spcPts val="1200"/>
              </a:spcAft>
              <a:buNone/>
            </a:pPr>
            <a:endParaRPr/>
          </a:p>
        </p:txBody>
      </p:sp>
      <p:pic>
        <p:nvPicPr>
          <p:cNvPr id="112" name="Google Shape;112;p19"/>
          <p:cNvPicPr preferRelativeResize="0"/>
          <p:nvPr/>
        </p:nvPicPr>
        <p:blipFill>
          <a:blip r:embed="rId3">
            <a:alphaModFix/>
          </a:blip>
          <a:stretch>
            <a:fillRect/>
          </a:stretch>
        </p:blipFill>
        <p:spPr>
          <a:xfrm>
            <a:off x="6404088" y="280563"/>
            <a:ext cx="1323975" cy="1266825"/>
          </a:xfrm>
          <a:prstGeom prst="rect">
            <a:avLst/>
          </a:prstGeom>
          <a:noFill/>
          <a:ln>
            <a:noFill/>
          </a:ln>
        </p:spPr>
      </p:pic>
      <p:pic>
        <p:nvPicPr>
          <p:cNvPr id="113" name="Google Shape;113;p19"/>
          <p:cNvPicPr preferRelativeResize="0"/>
          <p:nvPr/>
        </p:nvPicPr>
        <p:blipFill>
          <a:blip r:embed="rId4">
            <a:alphaModFix/>
          </a:blip>
          <a:stretch>
            <a:fillRect/>
          </a:stretch>
        </p:blipFill>
        <p:spPr>
          <a:xfrm>
            <a:off x="628075" y="280573"/>
            <a:ext cx="2317400" cy="1055525"/>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Workshops and Monthly Themes</a:t>
            </a:r>
            <a:endParaRPr/>
          </a:p>
        </p:txBody>
      </p:sp>
      <p:sp>
        <p:nvSpPr>
          <p:cNvPr id="337" name="Google Shape;337;p5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             Lunchtime Yoga				       Wellness Wednesday Workshops</a:t>
            </a:r>
            <a:endParaRPr/>
          </a:p>
          <a:p>
            <a:pPr marL="0" lvl="0" indent="0" algn="l" rtl="0">
              <a:spcBef>
                <a:spcPts val="1200"/>
              </a:spcBef>
              <a:spcAft>
                <a:spcPts val="1200"/>
              </a:spcAft>
              <a:buNone/>
            </a:pPr>
            <a:r>
              <a:rPr lang="en"/>
              <a:t>Yoga</a:t>
            </a:r>
            <a:endParaRPr/>
          </a:p>
        </p:txBody>
      </p:sp>
      <p:pic>
        <p:nvPicPr>
          <p:cNvPr id="338" name="Google Shape;338;p52"/>
          <p:cNvPicPr preferRelativeResize="0"/>
          <p:nvPr/>
        </p:nvPicPr>
        <p:blipFill>
          <a:blip r:embed="rId3">
            <a:alphaModFix/>
          </a:blip>
          <a:stretch>
            <a:fillRect/>
          </a:stretch>
        </p:blipFill>
        <p:spPr>
          <a:xfrm>
            <a:off x="4943850" y="1669425"/>
            <a:ext cx="3920701" cy="2940526"/>
          </a:xfrm>
          <a:prstGeom prst="rect">
            <a:avLst/>
          </a:prstGeom>
          <a:noFill/>
          <a:ln>
            <a:noFill/>
          </a:ln>
        </p:spPr>
      </p:pic>
      <p:pic>
        <p:nvPicPr>
          <p:cNvPr id="339" name="Google Shape;339;p52"/>
          <p:cNvPicPr preferRelativeResize="0"/>
          <p:nvPr/>
        </p:nvPicPr>
        <p:blipFill>
          <a:blip r:embed="rId4">
            <a:alphaModFix/>
          </a:blip>
          <a:stretch>
            <a:fillRect/>
          </a:stretch>
        </p:blipFill>
        <p:spPr>
          <a:xfrm>
            <a:off x="352037" y="1628510"/>
            <a:ext cx="3920640" cy="294052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Talleres y temas mensuales</a:t>
            </a:r>
            <a:endParaRPr/>
          </a:p>
        </p:txBody>
      </p:sp>
      <p:sp>
        <p:nvSpPr>
          <p:cNvPr id="371" name="Google Shape;371;p4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             Yoga a la hora del almuerzo				       Miércoles de bienestar Workshops</a:t>
            </a:r>
            <a:endParaRPr/>
          </a:p>
          <a:p>
            <a:pPr marL="0" lvl="0" indent="0" algn="l" rtl="0">
              <a:spcBef>
                <a:spcPts val="1200"/>
              </a:spcBef>
              <a:spcAft>
                <a:spcPts val="1200"/>
              </a:spcAft>
              <a:buNone/>
            </a:pPr>
            <a:r>
              <a:rPr lang="en"/>
              <a:t>Yoga</a:t>
            </a:r>
            <a:endParaRPr/>
          </a:p>
        </p:txBody>
      </p:sp>
      <p:pic>
        <p:nvPicPr>
          <p:cNvPr id="372" name="Google Shape;372;p49"/>
          <p:cNvPicPr preferRelativeResize="0"/>
          <p:nvPr/>
        </p:nvPicPr>
        <p:blipFill>
          <a:blip r:embed="rId3">
            <a:alphaModFix/>
          </a:blip>
          <a:stretch>
            <a:fillRect/>
          </a:stretch>
        </p:blipFill>
        <p:spPr>
          <a:xfrm>
            <a:off x="4943850" y="1669425"/>
            <a:ext cx="3920701" cy="2940526"/>
          </a:xfrm>
          <a:prstGeom prst="rect">
            <a:avLst/>
          </a:prstGeom>
          <a:noFill/>
          <a:ln>
            <a:noFill/>
          </a:ln>
        </p:spPr>
      </p:pic>
      <p:pic>
        <p:nvPicPr>
          <p:cNvPr id="373" name="Google Shape;373;p49"/>
          <p:cNvPicPr preferRelativeResize="0"/>
          <p:nvPr/>
        </p:nvPicPr>
        <p:blipFill>
          <a:blip r:embed="rId4">
            <a:alphaModFix/>
          </a:blip>
          <a:stretch>
            <a:fillRect/>
          </a:stretch>
        </p:blipFill>
        <p:spPr>
          <a:xfrm>
            <a:off x="352037" y="1628510"/>
            <a:ext cx="3920640" cy="2940526"/>
          </a:xfrm>
          <a:prstGeom prst="rect">
            <a:avLst/>
          </a:prstGeom>
          <a:noFill/>
          <a:ln>
            <a:noFill/>
          </a:ln>
        </p:spPr>
      </p:pic>
    </p:spTree>
    <p:extLst>
      <p:ext uri="{BB962C8B-B14F-4D97-AF65-F5344CB8AC3E}">
        <p14:creationId xmlns:p14="http://schemas.microsoft.com/office/powerpoint/2010/main" val="254828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Tier 3 Supports</a:t>
            </a:r>
            <a:endParaRPr/>
          </a:p>
        </p:txBody>
      </p:sp>
      <p:sp>
        <p:nvSpPr>
          <p:cNvPr id="345" name="Google Shape;345;p5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u="sng"/>
              <a:t>Include</a:t>
            </a:r>
            <a:r>
              <a:rPr lang="en" sz="1500"/>
              <a:t>: referrals to outside agencies, family supports/education, individual student check-ins.</a:t>
            </a:r>
            <a:endParaRPr sz="1500"/>
          </a:p>
          <a:p>
            <a:pPr marL="0" lvl="0" indent="0" algn="ctr" rtl="0">
              <a:spcBef>
                <a:spcPts val="1200"/>
              </a:spcBef>
              <a:spcAft>
                <a:spcPts val="1200"/>
              </a:spcAft>
              <a:buNone/>
            </a:pPr>
            <a:r>
              <a:rPr lang="en" b="1"/>
              <a:t>Resource Guides available in English and Spanish</a:t>
            </a:r>
            <a:endParaRPr b="1"/>
          </a:p>
        </p:txBody>
      </p:sp>
      <p:pic>
        <p:nvPicPr>
          <p:cNvPr id="346" name="Google Shape;346;p53"/>
          <p:cNvPicPr preferRelativeResize="0"/>
          <p:nvPr/>
        </p:nvPicPr>
        <p:blipFill>
          <a:blip r:embed="rId3">
            <a:alphaModFix/>
          </a:blip>
          <a:stretch>
            <a:fillRect/>
          </a:stretch>
        </p:blipFill>
        <p:spPr>
          <a:xfrm>
            <a:off x="666075" y="2223025"/>
            <a:ext cx="3853526" cy="2345999"/>
          </a:xfrm>
          <a:prstGeom prst="rect">
            <a:avLst/>
          </a:prstGeom>
          <a:noFill/>
          <a:ln>
            <a:noFill/>
          </a:ln>
        </p:spPr>
      </p:pic>
      <p:pic>
        <p:nvPicPr>
          <p:cNvPr id="347" name="Google Shape;347;p53"/>
          <p:cNvPicPr preferRelativeResize="0"/>
          <p:nvPr/>
        </p:nvPicPr>
        <p:blipFill>
          <a:blip r:embed="rId4">
            <a:alphaModFix/>
          </a:blip>
          <a:stretch>
            <a:fillRect/>
          </a:stretch>
        </p:blipFill>
        <p:spPr>
          <a:xfrm>
            <a:off x="4818694" y="2286800"/>
            <a:ext cx="3887756" cy="2346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Apoyos de nivel 3</a:t>
            </a:r>
            <a:endParaRPr/>
          </a:p>
        </p:txBody>
      </p:sp>
      <p:sp>
        <p:nvSpPr>
          <p:cNvPr id="379" name="Google Shape;379;p5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u="sng"/>
              <a:t>Incluye</a:t>
            </a:r>
            <a:r>
              <a:rPr lang="en" sz="1500"/>
              <a:t>: referencias a agencias externas, apoyo / educación familiar, registros de estudiantes individuales.</a:t>
            </a:r>
            <a:endParaRPr sz="1500"/>
          </a:p>
          <a:p>
            <a:pPr marL="0" lvl="0" indent="0" algn="ctr" rtl="0">
              <a:spcBef>
                <a:spcPts val="1200"/>
              </a:spcBef>
              <a:spcAft>
                <a:spcPts val="1200"/>
              </a:spcAft>
              <a:buNone/>
            </a:pPr>
            <a:r>
              <a:rPr lang="en" b="1"/>
              <a:t>Guías de recursos disponibles en inglés y español</a:t>
            </a:r>
            <a:endParaRPr b="1"/>
          </a:p>
        </p:txBody>
      </p:sp>
      <p:pic>
        <p:nvPicPr>
          <p:cNvPr id="380" name="Google Shape;380;p50"/>
          <p:cNvPicPr preferRelativeResize="0"/>
          <p:nvPr/>
        </p:nvPicPr>
        <p:blipFill>
          <a:blip r:embed="rId3">
            <a:alphaModFix/>
          </a:blip>
          <a:stretch>
            <a:fillRect/>
          </a:stretch>
        </p:blipFill>
        <p:spPr>
          <a:xfrm>
            <a:off x="770049" y="2356350"/>
            <a:ext cx="3654326" cy="2224726"/>
          </a:xfrm>
          <a:prstGeom prst="rect">
            <a:avLst/>
          </a:prstGeom>
          <a:noFill/>
          <a:ln>
            <a:noFill/>
          </a:ln>
        </p:spPr>
      </p:pic>
      <p:pic>
        <p:nvPicPr>
          <p:cNvPr id="381" name="Google Shape;381;p50"/>
          <p:cNvPicPr preferRelativeResize="0"/>
          <p:nvPr/>
        </p:nvPicPr>
        <p:blipFill>
          <a:blip r:embed="rId4">
            <a:alphaModFix/>
          </a:blip>
          <a:stretch>
            <a:fillRect/>
          </a:stretch>
        </p:blipFill>
        <p:spPr>
          <a:xfrm>
            <a:off x="5057775" y="2408075"/>
            <a:ext cx="3515324" cy="2121275"/>
          </a:xfrm>
          <a:prstGeom prst="rect">
            <a:avLst/>
          </a:prstGeom>
          <a:noFill/>
          <a:ln>
            <a:noFill/>
          </a:ln>
        </p:spPr>
      </p:pic>
    </p:spTree>
    <p:extLst>
      <p:ext uri="{BB962C8B-B14F-4D97-AF65-F5344CB8AC3E}">
        <p14:creationId xmlns:p14="http://schemas.microsoft.com/office/powerpoint/2010/main" val="33811925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Thank you for your time!</a:t>
            </a:r>
            <a:endParaRPr/>
          </a:p>
        </p:txBody>
      </p:sp>
      <p:sp>
        <p:nvSpPr>
          <p:cNvPr id="353" name="Google Shape;353;p5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ctr" rtl="0">
              <a:spcBef>
                <a:spcPts val="1200"/>
              </a:spcBef>
              <a:spcAft>
                <a:spcPts val="0"/>
              </a:spcAft>
              <a:buNone/>
            </a:pPr>
            <a:r>
              <a:rPr lang="en"/>
              <a:t>Contact Information: </a:t>
            </a:r>
            <a:r>
              <a:rPr lang="en" u="sng">
                <a:solidFill>
                  <a:schemeClr val="accent5"/>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Cassandra.Hopkins@venturuausd.org</a:t>
            </a:r>
            <a:endParaRPr/>
          </a:p>
          <a:p>
            <a:pPr marL="0" lvl="0" indent="0" algn="l" rtl="0">
              <a:spcBef>
                <a:spcPts val="1200"/>
              </a:spcBef>
              <a:spcAft>
                <a:spcPts val="1200"/>
              </a:spcAft>
              <a:buNone/>
            </a:pPr>
            <a:endParaRPr/>
          </a:p>
        </p:txBody>
      </p:sp>
      <p:pic>
        <p:nvPicPr>
          <p:cNvPr id="354" name="Google Shape;354;p54"/>
          <p:cNvPicPr preferRelativeResize="0"/>
          <p:nvPr/>
        </p:nvPicPr>
        <p:blipFill>
          <a:blip r:embed="rId4">
            <a:alphaModFix/>
          </a:blip>
          <a:stretch>
            <a:fillRect/>
          </a:stretch>
        </p:blipFill>
        <p:spPr>
          <a:xfrm>
            <a:off x="2771587" y="1387325"/>
            <a:ext cx="3600826" cy="181532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¡Gracias por tu tiempo!</a:t>
            </a:r>
            <a:endParaRPr/>
          </a:p>
        </p:txBody>
      </p:sp>
      <p:sp>
        <p:nvSpPr>
          <p:cNvPr id="387" name="Google Shape;387;p5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ctr" rtl="0">
              <a:spcBef>
                <a:spcPts val="1200"/>
              </a:spcBef>
              <a:spcAft>
                <a:spcPts val="0"/>
              </a:spcAft>
              <a:buNone/>
            </a:pPr>
            <a:r>
              <a:rPr lang="en"/>
              <a:t>Información del contacto: </a:t>
            </a:r>
            <a:r>
              <a:rPr lang="en" u="sng">
                <a:solidFill>
                  <a:schemeClr val="accent5"/>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Cassandra.Hopkins@venturuausd.org</a:t>
            </a:r>
            <a:endParaRPr/>
          </a:p>
          <a:p>
            <a:pPr marL="0" lvl="0" indent="0" algn="l" rtl="0">
              <a:spcBef>
                <a:spcPts val="1200"/>
              </a:spcBef>
              <a:spcAft>
                <a:spcPts val="1200"/>
              </a:spcAft>
              <a:buNone/>
            </a:pPr>
            <a:endParaRPr/>
          </a:p>
        </p:txBody>
      </p:sp>
      <p:pic>
        <p:nvPicPr>
          <p:cNvPr id="388" name="Google Shape;388;p51"/>
          <p:cNvPicPr preferRelativeResize="0"/>
          <p:nvPr/>
        </p:nvPicPr>
        <p:blipFill>
          <a:blip r:embed="rId4">
            <a:alphaModFix/>
          </a:blip>
          <a:stretch>
            <a:fillRect/>
          </a:stretch>
        </p:blipFill>
        <p:spPr>
          <a:xfrm>
            <a:off x="2771587" y="1387325"/>
            <a:ext cx="3600826" cy="1815326"/>
          </a:xfrm>
          <a:prstGeom prst="rect">
            <a:avLst/>
          </a:prstGeom>
          <a:noFill/>
          <a:ln>
            <a:noFill/>
          </a:ln>
        </p:spPr>
      </p:pic>
    </p:spTree>
    <p:extLst>
      <p:ext uri="{BB962C8B-B14F-4D97-AF65-F5344CB8AC3E}">
        <p14:creationId xmlns:p14="http://schemas.microsoft.com/office/powerpoint/2010/main" val="236597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Basado en datos</a:t>
            </a:r>
            <a:endParaRPr/>
          </a:p>
        </p:txBody>
      </p:sp>
      <p:sp>
        <p:nvSpPr>
          <p:cNvPr id="96" name="Google Shape;96;p1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85000" lnSpcReduction="20000"/>
          </a:bodyPr>
          <a:lstStyle/>
          <a:p>
            <a:pPr marL="457200" lvl="0" indent="0" algn="l" rtl="0">
              <a:spcBef>
                <a:spcPts val="0"/>
              </a:spcBef>
              <a:spcAft>
                <a:spcPts val="0"/>
              </a:spcAft>
              <a:buNone/>
            </a:pPr>
            <a:endParaRPr/>
          </a:p>
          <a:p>
            <a:pPr marL="457200" lvl="0" indent="-308610" algn="l" rtl="0">
              <a:spcBef>
                <a:spcPts val="1200"/>
              </a:spcBef>
              <a:spcAft>
                <a:spcPts val="0"/>
              </a:spcAft>
              <a:buSzPct val="100000"/>
              <a:buChar char="●"/>
            </a:pPr>
            <a:r>
              <a:rPr lang="en"/>
              <a:t>Colaboración con Hatching Results</a:t>
            </a:r>
            <a:endParaRPr/>
          </a:p>
          <a:p>
            <a:pPr marL="457200" lvl="0" indent="0" algn="l" rtl="0">
              <a:spcBef>
                <a:spcPts val="1200"/>
              </a:spcBef>
              <a:spcAft>
                <a:spcPts val="0"/>
              </a:spcAft>
              <a:buNone/>
            </a:pPr>
            <a:endParaRPr/>
          </a:p>
          <a:p>
            <a:pPr marL="457200" lvl="0" indent="-308610" algn="l" rtl="0">
              <a:spcBef>
                <a:spcPts val="1200"/>
              </a:spcBef>
              <a:spcAft>
                <a:spcPts val="0"/>
              </a:spcAft>
              <a:buSzPct val="100000"/>
              <a:buChar char="●"/>
            </a:pPr>
            <a:r>
              <a:rPr lang="en"/>
              <a:t>Desarrollo profesional continuo para todos los consejeros y administradores escolares del VUSD </a:t>
            </a:r>
            <a:endParaRPr/>
          </a:p>
          <a:p>
            <a:pPr marL="457200" lvl="0" indent="0" algn="l" rtl="0">
              <a:spcBef>
                <a:spcPts val="1200"/>
              </a:spcBef>
              <a:spcAft>
                <a:spcPts val="0"/>
              </a:spcAft>
              <a:buNone/>
            </a:pPr>
            <a:endParaRPr/>
          </a:p>
          <a:p>
            <a:pPr marL="457200" lvl="0" indent="-308610" algn="l" rtl="0">
              <a:spcBef>
                <a:spcPts val="1200"/>
              </a:spcBef>
              <a:spcAft>
                <a:spcPts val="0"/>
              </a:spcAft>
              <a:buSzPct val="100000"/>
              <a:buChar char="●"/>
            </a:pPr>
            <a:r>
              <a:rPr lang="en"/>
              <a:t>Alineación con las recomendaciones del modelo nacional de ASCA</a:t>
            </a:r>
            <a:endParaRPr/>
          </a:p>
          <a:p>
            <a:pPr marL="457200" lvl="0" indent="0" algn="l" rtl="0">
              <a:spcBef>
                <a:spcPts val="1200"/>
              </a:spcBef>
              <a:spcAft>
                <a:spcPts val="0"/>
              </a:spcAft>
              <a:buNone/>
            </a:pPr>
            <a:endParaRPr/>
          </a:p>
          <a:p>
            <a:pPr marL="457200" lvl="0" indent="-308610" algn="l" rtl="0">
              <a:spcBef>
                <a:spcPts val="1200"/>
              </a:spcBef>
              <a:spcAft>
                <a:spcPts val="0"/>
              </a:spcAft>
              <a:buSzPct val="100000"/>
              <a:buChar char="●"/>
            </a:pPr>
            <a:r>
              <a:rPr lang="en"/>
              <a:t>Iniciativa multianual en curso</a:t>
            </a:r>
            <a:endParaRPr/>
          </a:p>
          <a:p>
            <a:pPr marL="0" lvl="0" indent="0" algn="l" rtl="0">
              <a:spcBef>
                <a:spcPts val="1200"/>
              </a:spcBef>
              <a:spcAft>
                <a:spcPts val="1200"/>
              </a:spcAft>
              <a:buNone/>
            </a:pPr>
            <a:endParaRPr/>
          </a:p>
        </p:txBody>
      </p:sp>
      <p:pic>
        <p:nvPicPr>
          <p:cNvPr id="97" name="Google Shape;97;p16"/>
          <p:cNvPicPr preferRelativeResize="0"/>
          <p:nvPr/>
        </p:nvPicPr>
        <p:blipFill>
          <a:blip r:embed="rId3">
            <a:alphaModFix/>
          </a:blip>
          <a:stretch>
            <a:fillRect/>
          </a:stretch>
        </p:blipFill>
        <p:spPr>
          <a:xfrm>
            <a:off x="6404088" y="280563"/>
            <a:ext cx="1323975" cy="1266825"/>
          </a:xfrm>
          <a:prstGeom prst="rect">
            <a:avLst/>
          </a:prstGeom>
          <a:noFill/>
          <a:ln>
            <a:noFill/>
          </a:ln>
        </p:spPr>
      </p:pic>
      <p:pic>
        <p:nvPicPr>
          <p:cNvPr id="98" name="Google Shape;98;p16"/>
          <p:cNvPicPr preferRelativeResize="0"/>
          <p:nvPr/>
        </p:nvPicPr>
        <p:blipFill>
          <a:blip r:embed="rId4">
            <a:alphaModFix/>
          </a:blip>
          <a:stretch>
            <a:fillRect/>
          </a:stretch>
        </p:blipFill>
        <p:spPr>
          <a:xfrm>
            <a:off x="628075" y="280573"/>
            <a:ext cx="2317400" cy="1055525"/>
          </a:xfrm>
          <a:prstGeom prst="rect">
            <a:avLst/>
          </a:prstGeom>
          <a:noFill/>
          <a:ln>
            <a:noFill/>
          </a:ln>
        </p:spPr>
      </p:pic>
    </p:spTree>
    <p:extLst>
      <p:ext uri="{BB962C8B-B14F-4D97-AF65-F5344CB8AC3E}">
        <p14:creationId xmlns:p14="http://schemas.microsoft.com/office/powerpoint/2010/main" val="225291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Data Utilization </a:t>
            </a:r>
            <a:endParaRPr b="1"/>
          </a:p>
        </p:txBody>
      </p:sp>
      <p:sp>
        <p:nvSpPr>
          <p:cNvPr id="119" name="Google Shape;119;p2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sz="1500"/>
              <a:t>We collect 3 types of data to develop and evaluate our school counseling program</a:t>
            </a:r>
            <a:endParaRPr sz="1500"/>
          </a:p>
          <a:p>
            <a:pPr marL="0" lvl="0" indent="0" algn="ctr" rtl="0">
              <a:spcBef>
                <a:spcPts val="1200"/>
              </a:spcBef>
              <a:spcAft>
                <a:spcPts val="0"/>
              </a:spcAft>
              <a:buNone/>
            </a:pPr>
            <a:r>
              <a:rPr lang="en" b="1" u="sng"/>
              <a:t>Process Data</a:t>
            </a:r>
            <a:endParaRPr b="1" u="sng"/>
          </a:p>
          <a:p>
            <a:pPr marL="457200" lvl="0" indent="0" algn="ctr" rtl="0">
              <a:spcBef>
                <a:spcPts val="1200"/>
              </a:spcBef>
              <a:spcAft>
                <a:spcPts val="0"/>
              </a:spcAft>
              <a:buNone/>
            </a:pPr>
            <a:r>
              <a:rPr lang="en" sz="1200"/>
              <a:t>-The who, what, when and how long data (which lessons in which classes)</a:t>
            </a:r>
            <a:endParaRPr sz="1200"/>
          </a:p>
          <a:p>
            <a:pPr marL="0" lvl="0" indent="0" algn="ctr" rtl="0">
              <a:spcBef>
                <a:spcPts val="1200"/>
              </a:spcBef>
              <a:spcAft>
                <a:spcPts val="0"/>
              </a:spcAft>
              <a:buNone/>
            </a:pPr>
            <a:r>
              <a:rPr lang="en" b="1" u="sng"/>
              <a:t>Perception Data</a:t>
            </a:r>
            <a:endParaRPr b="1" u="sng"/>
          </a:p>
          <a:p>
            <a:pPr marL="457200" lvl="0" indent="0" algn="ctr" rtl="0">
              <a:spcBef>
                <a:spcPts val="1200"/>
              </a:spcBef>
              <a:spcAft>
                <a:spcPts val="0"/>
              </a:spcAft>
              <a:buNone/>
            </a:pPr>
            <a:r>
              <a:rPr lang="en" sz="1200"/>
              <a:t>-Measure Attitude, Knowledge and Skills of our Students</a:t>
            </a:r>
            <a:endParaRPr sz="1200"/>
          </a:p>
          <a:p>
            <a:pPr marL="0" lvl="0" indent="0" algn="ctr" rtl="0">
              <a:spcBef>
                <a:spcPts val="1200"/>
              </a:spcBef>
              <a:spcAft>
                <a:spcPts val="0"/>
              </a:spcAft>
              <a:buNone/>
            </a:pPr>
            <a:r>
              <a:rPr lang="en" b="1" u="sng"/>
              <a:t>Outcome Data</a:t>
            </a:r>
            <a:endParaRPr b="1" u="sng"/>
          </a:p>
          <a:p>
            <a:pPr marL="0" lvl="0" indent="0" algn="ctr" rtl="0">
              <a:spcBef>
                <a:spcPts val="1200"/>
              </a:spcBef>
              <a:spcAft>
                <a:spcPts val="0"/>
              </a:spcAft>
              <a:buNone/>
            </a:pPr>
            <a:r>
              <a:rPr lang="en" sz="1200"/>
              <a:t>	-Achievement data and achievement related data</a:t>
            </a:r>
            <a:endParaRPr sz="1200"/>
          </a:p>
          <a:p>
            <a:pPr marL="0" lvl="0" indent="0" algn="ctr" rtl="0">
              <a:spcBef>
                <a:spcPts val="1200"/>
              </a:spcBef>
              <a:spcAft>
                <a:spcPts val="1200"/>
              </a:spcAft>
              <a:buNone/>
            </a:pPr>
            <a:r>
              <a:rPr lang="en" sz="1200"/>
              <a:t>		(Graduation Rates, GPA’s, Attendance, Discipline referrals, Parent involvement)</a:t>
            </a:r>
            <a:endParaRPr sz="12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2822</Words>
  <Application>Microsoft Office PowerPoint</Application>
  <PresentationFormat>On-screen Show (16:9)</PresentationFormat>
  <Paragraphs>549</Paragraphs>
  <Slides>75</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Comic Sans MS</vt:lpstr>
      <vt:lpstr>Impact</vt:lpstr>
      <vt:lpstr>PT Sans Narrow</vt:lpstr>
      <vt:lpstr>Open Sans</vt:lpstr>
      <vt:lpstr>Tropic</vt:lpstr>
      <vt:lpstr>Ventura Unified School District</vt:lpstr>
      <vt:lpstr>Distrito Escolar Unificado de Ventura</vt:lpstr>
      <vt:lpstr>Welcome!</vt:lpstr>
      <vt:lpstr>¡Bienvenido!</vt:lpstr>
      <vt:lpstr>VUSD School Counseling </vt:lpstr>
      <vt:lpstr>Consejería escolar del VUSD </vt:lpstr>
      <vt:lpstr>Data Driven</vt:lpstr>
      <vt:lpstr>Basado en datos</vt:lpstr>
      <vt:lpstr>Data Utilization </vt:lpstr>
      <vt:lpstr>Utilización de datos </vt:lpstr>
      <vt:lpstr>PowerPoint Presentation</vt:lpstr>
      <vt:lpstr>PowerPoint Presentation</vt:lpstr>
      <vt:lpstr>PowerPoint Presentation</vt:lpstr>
      <vt:lpstr>PowerPoint Presentation</vt:lpstr>
      <vt:lpstr>Pre-Post Tests</vt:lpstr>
      <vt:lpstr>Pruebas previas y posteriores</vt:lpstr>
      <vt:lpstr>PowerPoint Presentation</vt:lpstr>
      <vt:lpstr>PowerPoint Presentation</vt:lpstr>
      <vt:lpstr>MTMDSS Overview</vt:lpstr>
      <vt:lpstr>MTMDSS Overview</vt:lpstr>
      <vt:lpstr>Tier 1 Supports-All Students</vt:lpstr>
      <vt:lpstr>Apoyos de nivel 1-Todos los estudiantes</vt:lpstr>
      <vt:lpstr>Franchised Core Curriculum</vt:lpstr>
      <vt:lpstr>Plan de estudios básico franquiciado</vt:lpstr>
      <vt:lpstr>PowerPoint Presentation</vt:lpstr>
      <vt:lpstr>PowerPoint Presentation</vt:lpstr>
      <vt:lpstr>PowerPoint Presentation</vt:lpstr>
      <vt:lpstr>SEL Lesson Example</vt:lpstr>
      <vt:lpstr>Ejemplo de lección de SEL</vt:lpstr>
      <vt:lpstr>Academic Lesson Example</vt:lpstr>
      <vt:lpstr>Ejemplo de lección académica</vt:lpstr>
      <vt:lpstr>College and Career Readiness Lesson Example</vt:lpstr>
      <vt:lpstr>Ejemplo de lección de preparación para la universidad y la carrera</vt:lpstr>
      <vt:lpstr>Collaboration With Administration</vt:lpstr>
      <vt:lpstr>Colaboración con la administración</vt:lpstr>
      <vt:lpstr>Tier 2 Supports-Some Students</vt:lpstr>
      <vt:lpstr>Apoyos de Nivel 2-Algunos estudiantes</vt:lpstr>
      <vt:lpstr>Tier 3 Supports-Few Students</vt:lpstr>
      <vt:lpstr>Apoyos de Nivel 3-Pocos estudiantes</vt:lpstr>
      <vt:lpstr>Student Assistance Program (SAP)</vt:lpstr>
      <vt:lpstr>Programa de asistencia al estudiante (SAP)</vt:lpstr>
      <vt:lpstr>Program Overview</vt:lpstr>
      <vt:lpstr>Reseña del programa</vt:lpstr>
      <vt:lpstr>Services Overview</vt:lpstr>
      <vt:lpstr>Resumen de servicios</vt:lpstr>
      <vt:lpstr>Alternative to Suspension</vt:lpstr>
      <vt:lpstr>Alternative to Suspension</vt:lpstr>
      <vt:lpstr>SAP Collaboration</vt:lpstr>
      <vt:lpstr>Colaboración SAP</vt:lpstr>
      <vt:lpstr>Who Can Refer a Student to SAP?</vt:lpstr>
      <vt:lpstr>¿Quién puede referir a un estudiante a SAP?</vt:lpstr>
      <vt:lpstr>SAP School Counselors- High Schools</vt:lpstr>
      <vt:lpstr>Consejeros escolares de SAP - Escuelas preparatorias</vt:lpstr>
      <vt:lpstr>SAP School Counselors- Middle and Elementary </vt:lpstr>
      <vt:lpstr>Consejeros escolares de SAP - secundaria y primaria</vt:lpstr>
      <vt:lpstr>SAP Documents</vt:lpstr>
      <vt:lpstr>Documentos SAP</vt:lpstr>
      <vt:lpstr>Bilingual SAP Services</vt:lpstr>
      <vt:lpstr>Servicios SAP bilingües</vt:lpstr>
      <vt:lpstr>Contact Information</vt:lpstr>
      <vt:lpstr>Información del contacto</vt:lpstr>
      <vt:lpstr>Student And Family Empowerment (S.A.F.E.) Center</vt:lpstr>
      <vt:lpstr>Centro de Empoderamiento de Estudiantes y Familias (S.A.F.E.)</vt:lpstr>
      <vt:lpstr>Wellness Center</vt:lpstr>
      <vt:lpstr>El centro de bienestar</vt:lpstr>
      <vt:lpstr>Wellness Center Continued</vt:lpstr>
      <vt:lpstr>Centro de bienestar (cont.)</vt:lpstr>
      <vt:lpstr>Wellness Center Continued</vt:lpstr>
      <vt:lpstr>Centro de bienestar (cont.)</vt:lpstr>
      <vt:lpstr>Workshops and Monthly Themes</vt:lpstr>
      <vt:lpstr>Talleres y temas mensuales</vt:lpstr>
      <vt:lpstr>Tier 3 Supports</vt:lpstr>
      <vt:lpstr>Apoyos de nivel 3</vt:lpstr>
      <vt:lpstr>Thank you for your time!</vt:lpstr>
      <vt:lpstr>¡Gracias por tu tiempo!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Ventura Unified School District</dc:title>
  <dc:creator>Montes, Diana</dc:creator>
  <cp:lastModifiedBy>Wyman, Ember</cp:lastModifiedBy>
  <cp:revision>4</cp:revision>
  <dcterms:modified xsi:type="dcterms:W3CDTF">2021-12-16T23:05:32Z</dcterms:modified>
</cp:coreProperties>
</file>