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9"/>
  </p:notesMasterIdLst>
  <p:handoutMasterIdLst>
    <p:handoutMasterId r:id="rId10"/>
  </p:handoutMasterIdLst>
  <p:sldIdLst>
    <p:sldId id="261" r:id="rId2"/>
    <p:sldId id="288" r:id="rId3"/>
    <p:sldId id="286" r:id="rId4"/>
    <p:sldId id="293" r:id="rId5"/>
    <p:sldId id="291" r:id="rId6"/>
    <p:sldId id="292" r:id="rId7"/>
    <p:sldId id="26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61" autoAdjust="0"/>
  </p:normalViewPr>
  <p:slideViewPr>
    <p:cSldViewPr>
      <p:cViewPr varScale="1">
        <p:scale>
          <a:sx n="59" d="100"/>
          <a:sy n="59" d="100"/>
        </p:scale>
        <p:origin x="102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57116937564013E-2"/>
          <c:y val="0.14965089170011106"/>
          <c:w val="0.91876030194248171"/>
          <c:h val="0.7197026967980200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Timeline'!$D$20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4.7163915818921949E-8"/>
                  <c:y val="-8.2121881209074843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70-4E9C-900F-D9EFFC8A4D89}"/>
                </c:ext>
              </c:extLst>
            </c:dLbl>
            <c:dLbl>
              <c:idx val="1"/>
              <c:layout>
                <c:manualLayout>
                  <c:x val="4.71639158093134E-8"/>
                  <c:y val="0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70-4E9C-900F-D9EFFC8A4D89}"/>
                </c:ext>
              </c:extLst>
            </c:dLbl>
            <c:dLbl>
              <c:idx val="2"/>
              <c:layout>
                <c:manualLayout>
                  <c:x val="8.3305023113721527E-4"/>
                  <c:y val="9.6663943232866961E-3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70-4E9C-900F-D9EFFC8A4D89}"/>
                </c:ext>
              </c:extLst>
            </c:dLbl>
            <c:dLbl>
              <c:idx val="3"/>
              <c:layout>
                <c:manualLayout>
                  <c:x val="4.7163915820294599E-8"/>
                  <c:y val="-3.2848752483629937E-17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70-4E9C-900F-D9EFFC8A4D89}"/>
                </c:ext>
              </c:extLst>
            </c:dLbl>
            <c:dLbl>
              <c:idx val="4"/>
              <c:layout>
                <c:manualLayout>
                  <c:x val="-4.7880841004810971E-3"/>
                  <c:y val="2.872709487702919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63288626976594"/>
                      <c:h val="0.145254629629629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670-4E9C-900F-D9EFFC8A4D89}"/>
                </c:ext>
              </c:extLst>
            </c:dLbl>
            <c:dLbl>
              <c:idx val="5"/>
              <c:layout>
                <c:manualLayout>
                  <c:x val="-1.4057306857937386E-2"/>
                  <c:y val="1.3060812914048956E-3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1775797762122"/>
                      <c:h val="0.131738426313732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670-4E9C-900F-D9EFFC8A4D89}"/>
                </c:ext>
              </c:extLst>
            </c:dLbl>
            <c:dLbl>
              <c:idx val="6"/>
              <c:layout>
                <c:manualLayout>
                  <c:x val="4.7163915820294599E-8"/>
                  <c:y val="1.3139500993451975E-16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70-4E9C-900F-D9EFFC8A4D89}"/>
                </c:ext>
              </c:extLst>
            </c:dLbl>
            <c:dLbl>
              <c:idx val="7"/>
              <c:layout>
                <c:manualLayout>
                  <c:x val="-5.8722178755139754E-4"/>
                  <c:y val="1.3503693982696607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6626732440683"/>
                      <c:h val="0.156134259259259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670-4E9C-900F-D9EFFC8A4D89}"/>
                </c:ext>
              </c:extLst>
            </c:dLbl>
            <c:dLbl>
              <c:idx val="8"/>
              <c:layout>
                <c:manualLayout>
                  <c:x val="4.7163915820294599E-8"/>
                  <c:y val="0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70-4E9C-900F-D9EFFC8A4D89}"/>
                </c:ext>
              </c:extLst>
            </c:dLbl>
            <c:dLbl>
              <c:idx val="9"/>
              <c:layout>
                <c:manualLayout>
                  <c:x val="4.7163915820294599E-8"/>
                  <c:y val="-1.6424376241814969E-17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70-4E9C-900F-D9EFFC8A4D89}"/>
                </c:ext>
              </c:extLst>
            </c:dLbl>
            <c:dLbl>
              <c:idx val="10"/>
              <c:layout>
                <c:manualLayout>
                  <c:x val="4.7163915908144244E-8"/>
                  <c:y val="1.3139500993451975E-16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70-4E9C-900F-D9EFFC8A4D89}"/>
                </c:ext>
              </c:extLst>
            </c:dLbl>
            <c:dLbl>
              <c:idx val="11"/>
              <c:layout>
                <c:manualLayout>
                  <c:x val="4.7163915820294599E-8"/>
                  <c:y val="-3.2848752483629937E-17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70-4E9C-900F-D9EFFC8A4D89}"/>
                </c:ext>
              </c:extLst>
            </c:dLbl>
            <c:spPr>
              <a:noFill/>
              <a:ln cmpd="sng">
                <a:noFill/>
                <a:prstDash val="sysDot"/>
              </a:ln>
              <a:effectLst/>
            </c:spPr>
            <c:txPr>
              <a:bodyPr vertOverflow="overflow" horzOverflow="overflow" wrap="square" lIns="38100" tIns="19050" rIns="38100" bIns="19050" anchor="ctr">
                <a:noAutofit/>
              </a:bodyPr>
              <a:lstStyle/>
              <a:p>
                <a:pPr>
                  <a:defRPr sz="1300" cap="none" spc="10" normalizeH="0" baseline="0">
                    <a:solidFill>
                      <a:sysClr val="windowText" lastClr="000000"/>
                    </a:solidFill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errBars>
            <c:errBarType val="minus"/>
            <c:errValType val="percentage"/>
            <c:noEndCap val="0"/>
            <c:val val="100"/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strRef>
              <c:f>'Project Timeline'!$C$21:$C$37</c:f>
              <c:strCache>
                <c:ptCount val="11"/>
                <c:pt idx="0">
                  <c:v>2019-20 Governor's Budget Proposal</c:v>
                </c:pt>
                <c:pt idx="1">
                  <c:v>2017-18 Audit Report to Board</c:v>
                </c:pt>
                <c:pt idx="2">
                  <c:v>2018-19 Second Interim Report</c:v>
                </c:pt>
                <c:pt idx="3">
                  <c:v>2019-20 Governor's Revised Budget Proposal</c:v>
                </c:pt>
                <c:pt idx="4">
                  <c:v>Annual Adopted Budget with Prior Year Estimated Actuals </c:v>
                </c:pt>
                <c:pt idx="5">
                  <c:v>Final State Budget?</c:v>
                </c:pt>
                <c:pt idx="6">
                  <c:v>45-Day Revise (optional)</c:v>
                </c:pt>
                <c:pt idx="7">
                  <c:v>2018-19 Unaudited Actuals</c:v>
                </c:pt>
                <c:pt idx="8">
                  <c:v>2019-20 First Interim Report</c:v>
                </c:pt>
                <c:pt idx="9">
                  <c:v>2019-20 Audit Report to CDE</c:v>
                </c:pt>
                <c:pt idx="10">
                  <c:v>2020-21 Governor's Budget Proposal</c:v>
                </c:pt>
              </c:strCache>
            </c:strRef>
          </c:cat>
          <c:val>
            <c:numRef>
              <c:f>'Project Timeline'!$D$21:$D$37</c:f>
              <c:numCache>
                <c:formatCode>General</c:formatCode>
                <c:ptCount val="17"/>
                <c:pt idx="0">
                  <c:v>40</c:v>
                </c:pt>
                <c:pt idx="1">
                  <c:v>-22</c:v>
                </c:pt>
                <c:pt idx="2">
                  <c:v>10</c:v>
                </c:pt>
                <c:pt idx="3">
                  <c:v>40</c:v>
                </c:pt>
                <c:pt idx="4">
                  <c:v>12</c:v>
                </c:pt>
                <c:pt idx="5">
                  <c:v>-17</c:v>
                </c:pt>
                <c:pt idx="6">
                  <c:v>10</c:v>
                </c:pt>
                <c:pt idx="7">
                  <c:v>-22</c:v>
                </c:pt>
                <c:pt idx="8">
                  <c:v>10</c:v>
                </c:pt>
                <c:pt idx="9">
                  <c:v>-30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15-48E6-BD7D-546373415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635232"/>
        <c:axId val="462634672"/>
      </c:barChart>
      <c:lineChart>
        <c:grouping val="standard"/>
        <c:varyColors val="0"/>
        <c:ser>
          <c:idx val="0"/>
          <c:order val="0"/>
          <c:tx>
            <c:strRef>
              <c:f>'Project Timeline'!$B$20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 w="127000" cmpd="thinThick">
                <a:solidFill>
                  <a:schemeClr val="accent3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cat>
            <c:numRef>
              <c:f>'Project Timeline'!$B$21:$B$37</c:f>
              <c:numCache>
                <c:formatCode>m/d/yyyy</c:formatCode>
                <c:ptCount val="17"/>
                <c:pt idx="0">
                  <c:v>43480</c:v>
                </c:pt>
                <c:pt idx="1">
                  <c:v>43487</c:v>
                </c:pt>
                <c:pt idx="2">
                  <c:v>43539</c:v>
                </c:pt>
                <c:pt idx="3">
                  <c:v>43595</c:v>
                </c:pt>
                <c:pt idx="4">
                  <c:v>43631</c:v>
                </c:pt>
                <c:pt idx="5">
                  <c:v>43661</c:v>
                </c:pt>
                <c:pt idx="6">
                  <c:v>43692</c:v>
                </c:pt>
                <c:pt idx="7">
                  <c:v>43723</c:v>
                </c:pt>
                <c:pt idx="8">
                  <c:v>43814</c:v>
                </c:pt>
                <c:pt idx="9">
                  <c:v>43814</c:v>
                </c:pt>
                <c:pt idx="10">
                  <c:v>43845</c:v>
                </c:pt>
              </c:numCache>
            </c:numRef>
          </c:cat>
          <c:val>
            <c:numRef>
              <c:f>'Project Timeline'!$E$21:$E$37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F415-48E6-BD7D-546373415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633552"/>
        <c:axId val="462634112"/>
      </c:lineChart>
      <c:dateAx>
        <c:axId val="462633552"/>
        <c:scaling>
          <c:orientation val="minMax"/>
        </c:scaling>
        <c:delete val="0"/>
        <c:axPos val="b"/>
        <c:numFmt formatCode="[$-409]mmm\-yy;@" sourceLinked="0"/>
        <c:majorTickMark val="cross"/>
        <c:minorTickMark val="in"/>
        <c:tickLblPos val="nextTo"/>
        <c:spPr>
          <a:noFill/>
          <a:ln w="1905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2700000"/>
          <a:lstStyle/>
          <a:p>
            <a:pPr>
              <a:defRPr sz="1200" b="0" baseline="0">
                <a:solidFill>
                  <a:sysClr val="windowText" lastClr="000000"/>
                </a:solidFill>
                <a:latin typeface="+mj-lt"/>
              </a:defRPr>
            </a:pPr>
            <a:endParaRPr lang="en-US"/>
          </a:p>
        </c:txPr>
        <c:crossAx val="462634112"/>
        <c:crosses val="autoZero"/>
        <c:auto val="1"/>
        <c:lblOffset val="100"/>
        <c:baseTimeUnit val="days"/>
        <c:majorUnit val="1"/>
        <c:majorTimeUnit val="months"/>
        <c:minorUnit val="14"/>
        <c:minorTimeUnit val="days"/>
      </c:dateAx>
      <c:valAx>
        <c:axId val="462634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633552"/>
        <c:crosses val="autoZero"/>
        <c:crossBetween val="midCat"/>
      </c:valAx>
      <c:valAx>
        <c:axId val="4626346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62635232"/>
        <c:crosses val="max"/>
        <c:crossBetween val="between"/>
      </c:valAx>
      <c:catAx>
        <c:axId val="46263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2634672"/>
        <c:crosses val="autoZero"/>
        <c:auto val="1"/>
        <c:lblAlgn val="ctr"/>
        <c:lblOffset val="100"/>
        <c:noMultiLvlLbl val="0"/>
      </c:catAx>
    </c:plotArea>
    <c:plotVisOnly val="0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'Cohort vs Est Enrollment 19-20'!$C$6</c:f>
              <c:strCache>
                <c:ptCount val="1"/>
                <c:pt idx="0">
                  <c:v>Projected Enrolmment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'Cohort vs Est Enrollment 19-20'!$D$5:$P$5</c:f>
              <c:strCache>
                <c:ptCount val="13"/>
                <c:pt idx="0">
                  <c:v>TK/ K 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'Cohort vs Est Enrollment 19-20'!$D$6:$P$6</c:f>
              <c:numCache>
                <c:formatCode>0</c:formatCode>
                <c:ptCount val="13"/>
                <c:pt idx="0">
                  <c:v>1235</c:v>
                </c:pt>
                <c:pt idx="1">
                  <c:v>1121</c:v>
                </c:pt>
                <c:pt idx="2">
                  <c:v>1173</c:v>
                </c:pt>
                <c:pt idx="3">
                  <c:v>1120</c:v>
                </c:pt>
                <c:pt idx="4">
                  <c:v>1199</c:v>
                </c:pt>
                <c:pt idx="5">
                  <c:v>1219</c:v>
                </c:pt>
                <c:pt idx="6">
                  <c:v>1224</c:v>
                </c:pt>
                <c:pt idx="7">
                  <c:v>1255</c:v>
                </c:pt>
                <c:pt idx="8">
                  <c:v>1329</c:v>
                </c:pt>
                <c:pt idx="9">
                  <c:v>1403</c:v>
                </c:pt>
                <c:pt idx="10">
                  <c:v>1350</c:v>
                </c:pt>
                <c:pt idx="11">
                  <c:v>1353</c:v>
                </c:pt>
                <c:pt idx="12">
                  <c:v>1246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C-42EA-8FD5-E31F345B028D}"/>
            </c:ext>
          </c:extLst>
        </c:ser>
        <c:ser>
          <c:idx val="1"/>
          <c:order val="1"/>
          <c:tx>
            <c:strRef>
              <c:f>'Cohort vs Est Enrollment 19-20'!$C$7</c:f>
              <c:strCache>
                <c:ptCount val="1"/>
                <c:pt idx="0">
                  <c:v>Current Enrollment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'Cohort vs Est Enrollment 19-20'!$D$5:$P$5</c:f>
              <c:strCache>
                <c:ptCount val="13"/>
                <c:pt idx="0">
                  <c:v>TK/ K 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'Cohort vs Est Enrollment 19-20'!$D$7:$P$7</c:f>
              <c:numCache>
                <c:formatCode>0</c:formatCode>
                <c:ptCount val="13"/>
                <c:pt idx="0">
                  <c:v>1026</c:v>
                </c:pt>
                <c:pt idx="1">
                  <c:v>1063</c:v>
                </c:pt>
                <c:pt idx="2">
                  <c:v>1130</c:v>
                </c:pt>
                <c:pt idx="3">
                  <c:v>1103</c:v>
                </c:pt>
                <c:pt idx="4">
                  <c:v>1151</c:v>
                </c:pt>
                <c:pt idx="5">
                  <c:v>1173</c:v>
                </c:pt>
                <c:pt idx="6">
                  <c:v>1196</c:v>
                </c:pt>
                <c:pt idx="7">
                  <c:v>1251</c:v>
                </c:pt>
                <c:pt idx="8">
                  <c:v>1332</c:v>
                </c:pt>
                <c:pt idx="9">
                  <c:v>1403</c:v>
                </c:pt>
                <c:pt idx="10">
                  <c:v>1341</c:v>
                </c:pt>
                <c:pt idx="11">
                  <c:v>1325</c:v>
                </c:pt>
                <c:pt idx="12">
                  <c:v>1240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C-42EA-8FD5-E31F345B0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-3"/>
        <c:axId val="1997331327"/>
        <c:axId val="1997334655"/>
      </c:barChart>
      <c:catAx>
        <c:axId val="199733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334655"/>
        <c:crosses val="autoZero"/>
        <c:auto val="1"/>
        <c:lblAlgn val="ctr"/>
        <c:lblOffset val="100"/>
        <c:noMultiLvlLbl val="0"/>
      </c:catAx>
      <c:valAx>
        <c:axId val="1997334655"/>
        <c:scaling>
          <c:orientation val="minMax"/>
          <c:max val="1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331327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BE2F-D3BC-4D88-BAFB-1BC8DDD6F420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E451-04D1-4F95-A025-B100FDEE5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8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531658-E26B-4CD9-A1B8-DD17643FAB9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4060" y="482831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733800"/>
            <a:ext cx="6172200" cy="440055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9D20BC-3363-48DD-9E7D-B15456686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0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826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20BC-3363-48DD-9E7D-B15456686A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3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826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20BC-3363-48DD-9E7D-B15456686A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3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n-US" dirty="0" smtClean="0"/>
          </a:p>
          <a:p>
            <a:pPr marL="0" indent="0"/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CEF926-BB0F-412B-9544-E4EBCDB5A6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826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20BC-3363-48DD-9E7D-B15456686A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2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20BC-3363-48DD-9E7D-B15456686A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8048-D79C-914D-B513-665E8753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371600"/>
            <a:ext cx="10058400" cy="1371600"/>
          </a:xfrm>
        </p:spPr>
        <p:txBody>
          <a:bodyPr anchor="b" anchorCtr="0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B1FBD-B344-4147-8A03-70A6A5D60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0" y="3200400"/>
            <a:ext cx="10058400" cy="1371600"/>
          </a:xfrm>
        </p:spPr>
        <p:txBody>
          <a:bodyPr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D985B-58CE-CC4A-AAE9-DE541025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8152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B4E2-BE38-9447-8862-E1E7CBFB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2F87D-A047-BD49-AAE7-4E3E3F3F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09F1475-ED85-B94D-982A-3BFCBFB6F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5D176-D0DD-5242-9CE6-BB54B6632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8152"/>
            <a:ext cx="12192000" cy="1066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DFCD9-3C7B-3443-9162-EF69435C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1475-ED85-B94D-982A-3BFCBFB6F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6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155A37-AC6F-7948-B3CF-073042FE0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A09F1475-ED85-B94D-982A-3BFCBFB6F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4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BA5F74-8505-7546-8E9B-C2FF439BE897}"/>
              </a:ext>
            </a:extLst>
          </p:cNvPr>
          <p:cNvSpPr/>
          <p:nvPr/>
        </p:nvSpPr>
        <p:spPr>
          <a:xfrm>
            <a:off x="0" y="0"/>
            <a:ext cx="12188952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FB4E2-BE38-9447-8862-E1E7CBFB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9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">
  <p:cSld name="Title Slide - White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1005840" y="1371600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005840" y="3200400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TR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TR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TR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trip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D78CA8-E188-A442-A9B8-6FE93579D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768048-D79C-914D-B513-665E8753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371600"/>
            <a:ext cx="10058400" cy="1371600"/>
          </a:xfrm>
        </p:spPr>
        <p:txBody>
          <a:bodyPr anchor="b" anchorCtr="0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B1FBD-B344-4147-8A03-70A6A5D60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0" y="3200400"/>
            <a:ext cx="10058400" cy="1371600"/>
          </a:xfrm>
        </p:spPr>
        <p:txBody>
          <a:bodyPr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7007FF-963C-2241-BC4A-59E5C3DEE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8152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D78CA8-E188-A442-A9B8-6FE93579D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768048-D79C-914D-B513-665E8753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371600"/>
            <a:ext cx="10058400" cy="1371600"/>
          </a:xfrm>
        </p:spPr>
        <p:txBody>
          <a:bodyPr anchor="b" anchorCtr="0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B1FBD-B344-4147-8A03-70A6A5D60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0" y="3200400"/>
            <a:ext cx="10058400" cy="1371600"/>
          </a:xfrm>
        </p:spPr>
        <p:txBody>
          <a:bodyPr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212D82-4538-214E-B561-0E0786133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8152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4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882235-573E-7545-B1E2-5EC461C2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0F483-00F6-1A4D-8392-FE3747E8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371600"/>
            <a:ext cx="10058400" cy="1371600"/>
          </a:xfrm>
        </p:spPr>
        <p:txBody>
          <a:bodyPr anchor="b" anchorCtr="0">
            <a:normAutofit/>
          </a:bodyPr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3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882235-573E-7545-B1E2-5EC461C2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0F483-00F6-1A4D-8392-FE3747E8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371600"/>
            <a:ext cx="10058400" cy="1371600"/>
          </a:xfrm>
        </p:spPr>
        <p:txBody>
          <a:bodyPr anchor="b" anchorCtr="0">
            <a:normAutofit/>
          </a:bodyPr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1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882235-573E-7545-B1E2-5EC461C2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0F483-00F6-1A4D-8392-FE3747E8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371600"/>
            <a:ext cx="10058400" cy="1371600"/>
          </a:xfrm>
        </p:spPr>
        <p:txBody>
          <a:bodyPr anchor="b" anchorCtr="0">
            <a:normAutofit/>
          </a:bodyPr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7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B49536-B29C-D04E-8FAD-FD0A6513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8152"/>
            <a:ext cx="12192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EB5C4-85F3-7A4A-821E-ADD27C96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84543-B78E-B845-B022-6291E564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BD8DF-E62F-C242-9371-70C96E00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1475-ED85-B94D-982A-3BFCBFB6F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DC6D1F-2FAA-764D-A870-ECE0D6E3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8152"/>
            <a:ext cx="12192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C1DA9-A91E-5D46-AFA5-EFFAA158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22C5-7133-A34C-AC75-F2614C5CF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1737360"/>
            <a:ext cx="493776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4182-356C-DD4C-8E2C-A174E32E3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1737360"/>
            <a:ext cx="493776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0FC43-A3E5-8048-9B3D-40BE42E2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1475-ED85-B94D-982A-3BFCBFB6F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7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61E706-3A9D-814D-8F82-1E61C386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8152"/>
            <a:ext cx="12192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FB4E2-BE38-9447-8862-E1E7CBFB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2F87D-A047-BD49-AAE7-4E3E3F3F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1475-ED85-B94D-982A-3BFCBFB6F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3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E66AC-7986-654D-A2E4-4DC634F8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841248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9B152-B94F-F94B-A3BF-9E719D8A4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73736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77024-0F06-7D4D-B07A-080BD14C3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10954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A09F1475-ED85-B94D-982A-3BFCBFB6F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5" r:id="rId2"/>
    <p:sldLayoutId id="2147483666" r:id="rId3"/>
    <p:sldLayoutId id="2147483658" r:id="rId4"/>
    <p:sldLayoutId id="2147483663" r:id="rId5"/>
    <p:sldLayoutId id="2147483664" r:id="rId6"/>
    <p:sldLayoutId id="2147483659" r:id="rId7"/>
    <p:sldLayoutId id="2147483660" r:id="rId8"/>
    <p:sldLayoutId id="2147483661" r:id="rId9"/>
    <p:sldLayoutId id="2147483668" r:id="rId10"/>
    <p:sldLayoutId id="2147483662" r:id="rId11"/>
    <p:sldLayoutId id="2147483667" r:id="rId12"/>
    <p:sldLayoutId id="2147483669" r:id="rId13"/>
    <p:sldLayoutId id="2147483670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000"/>
        </a:spcBef>
        <a:buClr>
          <a:schemeClr val="accent2"/>
        </a:buClr>
        <a:buFont typeface="System Font Regular"/>
        <a:buChar char="–"/>
        <a:defRPr sz="27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5000"/>
        </a:lnSpc>
        <a:spcBef>
          <a:spcPts val="500"/>
        </a:spcBef>
        <a:buClr>
          <a:schemeClr val="accent2"/>
        </a:buClr>
        <a:buFont typeface="System Font Regular"/>
        <a:buChar char="–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0"/>
        </a:spcBef>
        <a:buClr>
          <a:schemeClr val="accent2"/>
        </a:buClr>
        <a:buFont typeface="System Font Regular"/>
        <a:buChar char="–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0"/>
        </a:spcBef>
        <a:buClr>
          <a:schemeClr val="accent2"/>
        </a:buClr>
        <a:buFont typeface="System Font Regular"/>
        <a:buChar char="–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0"/>
        </a:spcBef>
        <a:buClr>
          <a:schemeClr val="accent2"/>
        </a:buClr>
        <a:buFont typeface="System Font Regular"/>
        <a:buChar char="–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10058400" cy="3352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2019-2020 </a:t>
            </a:r>
            <a:br>
              <a:rPr lang="en-US" sz="4400" dirty="0" smtClean="0"/>
            </a:br>
            <a:r>
              <a:rPr lang="en-US" sz="4400" dirty="0" smtClean="0"/>
              <a:t>Original Budget </a:t>
            </a:r>
            <a:br>
              <a:rPr lang="en-US" sz="4400" dirty="0" smtClean="0"/>
            </a:br>
            <a:r>
              <a:rPr lang="en-US" sz="4400" dirty="0" smtClean="0"/>
              <a:t>Adopted State Budget Changes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4343400"/>
            <a:ext cx="6477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July 23, 2019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10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5043" y="519852"/>
            <a:ext cx="10058400" cy="822960"/>
          </a:xfrm>
        </p:spPr>
        <p:txBody>
          <a:bodyPr/>
          <a:lstStyle/>
          <a:p>
            <a:pPr algn="ctr"/>
            <a:r>
              <a:rPr lang="en-US" dirty="0" smtClean="0"/>
              <a:t>Budgeting and Reporting Cycle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1475-ED85-B94D-982A-3BFCBFB6FC18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9" name="Project Timeline" descr="Line chart that plots each project on the corresponding timeframe." title="Project Timeli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307876"/>
              </p:ext>
            </p:extLst>
          </p:nvPr>
        </p:nvGraphicFramePr>
        <p:xfrm>
          <a:off x="228600" y="1524000"/>
          <a:ext cx="11582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5715000" y="1524000"/>
            <a:ext cx="2514600" cy="335280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1;p28">
            <a:extLst>
              <a:ext uri="{FF2B5EF4-FFF2-40B4-BE49-F238E27FC236}">
                <a16:creationId xmlns:a16="http://schemas.microsoft.com/office/drawing/2014/main" id="{D892AB60-4428-4F73-8AE3-D71D7BC202AF}"/>
              </a:ext>
            </a:extLst>
          </p:cNvPr>
          <p:cNvSpPr txBox="1">
            <a:spLocks/>
          </p:cNvSpPr>
          <p:nvPr/>
        </p:nvSpPr>
        <p:spPr>
          <a:xfrm>
            <a:off x="9890760" y="6171476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100">
                <a:solidFill>
                  <a:schemeClr val="lt1"/>
                </a:solidFill>
              </a:rPr>
              <a:pPr algn="r"/>
              <a:t>3</a:t>
            </a:fld>
            <a:endParaRPr lang="en-US" sz="1100" dirty="0">
              <a:solidFill>
                <a:schemeClr val="l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4B79A9-2E8C-4A21-B95A-2CF45CFBAF98}"/>
              </a:ext>
            </a:extLst>
          </p:cNvPr>
          <p:cNvSpPr txBox="1">
            <a:spLocks/>
          </p:cNvSpPr>
          <p:nvPr/>
        </p:nvSpPr>
        <p:spPr>
          <a:xfrm>
            <a:off x="1676400" y="1675067"/>
            <a:ext cx="10058400" cy="426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TR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TR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TR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TR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Book Antiqua" panose="02040602050305030304" pitchFamily="18" charset="0"/>
              </a:rPr>
              <a:t>January 2019:	Governor’s 2019-20 Budget Proposal</a:t>
            </a:r>
          </a:p>
          <a:p>
            <a:r>
              <a:rPr lang="en-US" dirty="0">
                <a:latin typeface="Book Antiqua" panose="02040602050305030304" pitchFamily="18" charset="0"/>
              </a:rPr>
              <a:t>March 2019:		2018-19 Second Interim Report</a:t>
            </a:r>
          </a:p>
          <a:p>
            <a:r>
              <a:rPr lang="en-US" dirty="0">
                <a:latin typeface="Book Antiqua" panose="02040602050305030304" pitchFamily="18" charset="0"/>
              </a:rPr>
              <a:t>May 2019:     	Governor’s Revised 2019-20 Budget </a:t>
            </a:r>
          </a:p>
          <a:p>
            <a:r>
              <a:rPr lang="en-US" dirty="0">
                <a:latin typeface="Book Antiqua" panose="02040602050305030304" pitchFamily="18" charset="0"/>
              </a:rPr>
              <a:t>June 11, 2019:	2019- 20 Budget Presented for First Review</a:t>
            </a:r>
          </a:p>
          <a:p>
            <a:r>
              <a:rPr lang="en-US" dirty="0">
                <a:latin typeface="Book Antiqua" panose="02040602050305030304" pitchFamily="18" charset="0"/>
              </a:rPr>
              <a:t>June 11, 2019:	2019-20 Budget Public Hearing</a:t>
            </a:r>
          </a:p>
          <a:p>
            <a:r>
              <a:rPr lang="en-US" dirty="0">
                <a:latin typeface="Book Antiqua" panose="02040602050305030304" pitchFamily="18" charset="0"/>
              </a:rPr>
              <a:t>June 25, 2019:     	2019-20 Budget Presented for Board Approval </a:t>
            </a:r>
          </a:p>
          <a:p>
            <a:r>
              <a:rPr lang="en-US" dirty="0">
                <a:latin typeface="Book Antiqua" panose="02040602050305030304" pitchFamily="18" charset="0"/>
              </a:rPr>
              <a:t>July 1, 2019:		Adopt 2019-20 Original </a:t>
            </a:r>
            <a:r>
              <a:rPr lang="en-US" dirty="0" smtClean="0">
                <a:latin typeface="Book Antiqua" panose="02040602050305030304" pitchFamily="18" charset="0"/>
              </a:rPr>
              <a:t>State Budget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Sept 15, 2019:	2018-19 Unaudited Actuals	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Dec 15, 2019:	 	2019-20 First Interim Report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Dec 15, 2019:		2018-19 Audit Report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76400" y="4495695"/>
            <a:ext cx="9144000" cy="780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eck Mark and Box by babylonica on DeviantArt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7528"/>
            <a:ext cx="627704" cy="392315"/>
          </a:xfrm>
          <a:prstGeom prst="rect">
            <a:avLst/>
          </a:prstGeom>
        </p:spPr>
      </p:pic>
      <p:pic>
        <p:nvPicPr>
          <p:cNvPr id="9" name="Picture 8" descr="Check Mark and Box by babylonica on DeviantArt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65417"/>
            <a:ext cx="627704" cy="392315"/>
          </a:xfrm>
          <a:prstGeom prst="rect">
            <a:avLst/>
          </a:prstGeom>
        </p:spPr>
      </p:pic>
      <p:pic>
        <p:nvPicPr>
          <p:cNvPr id="10" name="Picture 9" descr="Check Mark and Box by babylonica on DeviantArt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57732"/>
            <a:ext cx="627704" cy="392315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571500" y="319393"/>
            <a:ext cx="11353800" cy="822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kern="1200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algn="ctr"/>
            <a:r>
              <a:rPr lang="en-US" sz="3000" dirty="0" smtClean="0"/>
              <a:t>2019-20 Ventura Unified Budget Cycle Timeline</a:t>
            </a:r>
            <a:endParaRPr lang="en-US" sz="3000" dirty="0"/>
          </a:p>
        </p:txBody>
      </p:sp>
      <p:pic>
        <p:nvPicPr>
          <p:cNvPr id="12" name="Picture 11" descr="Check Mark and Box by babylonica on DeviantArt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21"/>
            <a:ext cx="627704" cy="392315"/>
          </a:xfrm>
          <a:prstGeom prst="rect">
            <a:avLst/>
          </a:prstGeom>
        </p:spPr>
      </p:pic>
      <p:pic>
        <p:nvPicPr>
          <p:cNvPr id="13" name="Picture 12" descr="Check Mark and Box by babylonica on DeviantArt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86750"/>
            <a:ext cx="627704" cy="392315"/>
          </a:xfrm>
          <a:prstGeom prst="rect">
            <a:avLst/>
          </a:prstGeom>
        </p:spPr>
      </p:pic>
      <p:pic>
        <p:nvPicPr>
          <p:cNvPr id="14" name="Picture 13" descr="Check Mark and Box by babylonica on DeviantArt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60" y="3686954"/>
            <a:ext cx="627704" cy="392315"/>
          </a:xfrm>
          <a:prstGeom prst="rect">
            <a:avLst/>
          </a:prstGeom>
        </p:spPr>
      </p:pic>
      <p:pic>
        <p:nvPicPr>
          <p:cNvPr id="15" name="Picture 14" descr="Check Mark and Box by babylonica on DeviantArt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03380"/>
            <a:ext cx="627704" cy="3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418"/>
            <a:ext cx="10058400" cy="533400"/>
          </a:xfrm>
        </p:spPr>
        <p:txBody>
          <a:bodyPr/>
          <a:lstStyle/>
          <a:p>
            <a:pPr algn="ctr"/>
            <a:r>
              <a:rPr lang="en-US" dirty="0" smtClean="0"/>
              <a:t>Enrollment Projections 2019-20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56850"/>
              </p:ext>
            </p:extLst>
          </p:nvPr>
        </p:nvGraphicFramePr>
        <p:xfrm>
          <a:off x="1675289" y="450182"/>
          <a:ext cx="8915400" cy="442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76800"/>
            <a:ext cx="11046779" cy="10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52400"/>
            <a:ext cx="10058400" cy="609600"/>
          </a:xfrm>
        </p:spPr>
        <p:txBody>
          <a:bodyPr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Revision vs State Adopted Budget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200834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Pension Contributions: </a:t>
            </a:r>
            <a:r>
              <a:rPr lang="en-US" dirty="0"/>
              <a:t>Redistribution of $3.15 billion in one-time, non-Prop. 98 funding between </a:t>
            </a:r>
            <a:r>
              <a:rPr lang="en-US" dirty="0" err="1"/>
              <a:t>CalSTRS</a:t>
            </a:r>
            <a:r>
              <a:rPr lang="en-US" dirty="0"/>
              <a:t> and CalPERS to partially mitigate rate increases to both plans.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11780240" cy="36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228600"/>
            <a:ext cx="10058400" cy="533400"/>
          </a:xfrm>
        </p:spPr>
        <p:txBody>
          <a:bodyPr/>
          <a:lstStyle/>
          <a:p>
            <a:pPr algn="ctr"/>
            <a:r>
              <a:rPr lang="en-US" dirty="0" smtClean="0"/>
              <a:t>May </a:t>
            </a:r>
            <a:r>
              <a:rPr lang="en-US" dirty="0"/>
              <a:t>Revision vs State Adopted Budget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846117"/>
            <a:ext cx="11414760" cy="243048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Special </a:t>
            </a:r>
            <a:r>
              <a:rPr lang="en-US" b="1" dirty="0" smtClean="0"/>
              <a:t>Education:</a:t>
            </a:r>
            <a:r>
              <a:rPr lang="en-US" sz="2200" dirty="0" smtClean="0"/>
              <a:t> </a:t>
            </a:r>
            <a:r>
              <a:rPr lang="en-US" sz="2000" dirty="0" smtClean="0"/>
              <a:t>The final state budget includes $</a:t>
            </a:r>
            <a:r>
              <a:rPr lang="en-US" sz="2000" dirty="0"/>
              <a:t>493.2 million </a:t>
            </a:r>
            <a:r>
              <a:rPr lang="en-US" sz="2000" dirty="0" smtClean="0"/>
              <a:t>statewide to </a:t>
            </a:r>
            <a:r>
              <a:rPr lang="en-US" sz="2000" dirty="0"/>
              <a:t>provide special education early intervention preschool grants to </a:t>
            </a:r>
            <a:r>
              <a:rPr lang="en-US" sz="2000" dirty="0" smtClean="0"/>
              <a:t>district’s </a:t>
            </a:r>
            <a:r>
              <a:rPr lang="en-US" sz="2000" dirty="0"/>
              <a:t>serving children between the ages of 3 and 5 </a:t>
            </a:r>
            <a:r>
              <a:rPr lang="en-US" sz="2000" dirty="0" smtClean="0"/>
              <a:t>years with </a:t>
            </a:r>
            <a:r>
              <a:rPr lang="en-US" sz="2000" dirty="0"/>
              <a:t>individualized education programs (</a:t>
            </a:r>
            <a:r>
              <a:rPr lang="en-US" sz="2000" dirty="0" err="1"/>
              <a:t>IEPs</a:t>
            </a:r>
            <a:r>
              <a:rPr lang="en-US" sz="2000" dirty="0" smtClean="0"/>
              <a:t>).  </a:t>
            </a:r>
            <a:r>
              <a:rPr lang="en-US" sz="2000" dirty="0"/>
              <a:t>For 2019-20, the special education early intervention grant amount is estimated at $9,000 to $10,000 per eligible pupil.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  Ventura Unified currently provides services to 3 through 5 year olds at our Early Intervention Center (</a:t>
            </a:r>
            <a:r>
              <a:rPr lang="en-US" sz="2000" dirty="0" err="1" smtClean="0"/>
              <a:t>EIC</a:t>
            </a:r>
            <a:r>
              <a:rPr lang="en-US" sz="2000" dirty="0" smtClean="0"/>
              <a:t>).  The additional funding included in the final state budget can be used to offset the General </a:t>
            </a:r>
            <a:r>
              <a:rPr lang="en-US" sz="2000" dirty="0"/>
              <a:t>Fund contribution </a:t>
            </a:r>
            <a:r>
              <a:rPr lang="en-US" sz="2000" dirty="0" smtClean="0"/>
              <a:t>that supports all the district’s special education programs.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41" y="3505200"/>
            <a:ext cx="9391557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3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10058400" cy="2819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61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turaUnified">
  <a:themeElements>
    <a:clrScheme name="Ventura Unified">
      <a:dk1>
        <a:srgbClr val="1C57A5"/>
      </a:dk1>
      <a:lt1>
        <a:srgbClr val="FFFFFF"/>
      </a:lt1>
      <a:dk2>
        <a:srgbClr val="1C57A5"/>
      </a:dk2>
      <a:lt2>
        <a:srgbClr val="FFFFFF"/>
      </a:lt2>
      <a:accent1>
        <a:srgbClr val="008AD8"/>
      </a:accent1>
      <a:accent2>
        <a:srgbClr val="69B3E7"/>
      </a:accent2>
      <a:accent3>
        <a:srgbClr val="40C1AC"/>
      </a:accent3>
      <a:accent4>
        <a:srgbClr val="E35105"/>
      </a:accent4>
      <a:accent5>
        <a:srgbClr val="F2A900"/>
      </a:accent5>
      <a:accent6>
        <a:srgbClr val="636669"/>
      </a:accent6>
      <a:hlink>
        <a:srgbClr val="1C57A5"/>
      </a:hlink>
      <a:folHlink>
        <a:srgbClr val="008A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turaUnified" id="{218AFDEB-34AB-F04A-AA2A-66457AF5CB44}" vid="{0F3D448E-7FC9-DF41-A314-191D3F27CC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VenturaUnified</Template>
  <TotalTime>1076</TotalTime>
  <Words>177</Words>
  <Application>Microsoft Office PowerPoint</Application>
  <PresentationFormat>Widescreen</PresentationFormat>
  <Paragraphs>28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Calibri</vt:lpstr>
      <vt:lpstr>NTR</vt:lpstr>
      <vt:lpstr>System Font Regular</vt:lpstr>
      <vt:lpstr>VenturaUnified</vt:lpstr>
      <vt:lpstr>2019-2020  Original Budget  Adopted State Budget Changes</vt:lpstr>
      <vt:lpstr>Budgeting and Reporting Cycle</vt:lpstr>
      <vt:lpstr>PowerPoint Presentation</vt:lpstr>
      <vt:lpstr>Enrollment Projections 2019-20</vt:lpstr>
      <vt:lpstr>May Revision vs State Adopted Budget</vt:lpstr>
      <vt:lpstr>May Revision vs State Adopted Budget</vt:lpstr>
      <vt:lpstr>Thank You</vt:lpstr>
    </vt:vector>
  </TitlesOfParts>
  <Company>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VUSD</dc:creator>
  <cp:lastModifiedBy>Cortez, Rosi</cp:lastModifiedBy>
  <cp:revision>126</cp:revision>
  <cp:lastPrinted>2018-12-12T01:27:50Z</cp:lastPrinted>
  <dcterms:created xsi:type="dcterms:W3CDTF">2018-09-04T16:31:56Z</dcterms:created>
  <dcterms:modified xsi:type="dcterms:W3CDTF">2019-07-23T17:08:05Z</dcterms:modified>
</cp:coreProperties>
</file>