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4"/>
  </p:sldMasterIdLst>
  <p:notesMasterIdLst>
    <p:notesMasterId r:id="rId44"/>
  </p:notesMasterIdLst>
  <p:sldIdLst>
    <p:sldId id="454" r:id="rId5"/>
    <p:sldId id="456" r:id="rId6"/>
    <p:sldId id="450" r:id="rId7"/>
    <p:sldId id="457" r:id="rId8"/>
    <p:sldId id="401" r:id="rId9"/>
    <p:sldId id="458" r:id="rId10"/>
    <p:sldId id="277" r:id="rId11"/>
    <p:sldId id="459" r:id="rId12"/>
    <p:sldId id="257" r:id="rId13"/>
    <p:sldId id="460" r:id="rId14"/>
    <p:sldId id="414" r:id="rId15"/>
    <p:sldId id="461" r:id="rId16"/>
    <p:sldId id="453" r:id="rId17"/>
    <p:sldId id="462" r:id="rId18"/>
    <p:sldId id="415" r:id="rId19"/>
    <p:sldId id="463" r:id="rId20"/>
    <p:sldId id="416" r:id="rId21"/>
    <p:sldId id="464" r:id="rId22"/>
    <p:sldId id="427" r:id="rId23"/>
    <p:sldId id="465" r:id="rId24"/>
    <p:sldId id="429" r:id="rId25"/>
    <p:sldId id="466" r:id="rId26"/>
    <p:sldId id="434" r:id="rId27"/>
    <p:sldId id="467" r:id="rId28"/>
    <p:sldId id="452" r:id="rId29"/>
    <p:sldId id="468" r:id="rId30"/>
    <p:sldId id="284" r:id="rId31"/>
    <p:sldId id="469" r:id="rId32"/>
    <p:sldId id="286" r:id="rId33"/>
    <p:sldId id="470" r:id="rId34"/>
    <p:sldId id="372" r:id="rId35"/>
    <p:sldId id="471" r:id="rId36"/>
    <p:sldId id="418" r:id="rId37"/>
    <p:sldId id="472" r:id="rId38"/>
    <p:sldId id="433" r:id="rId39"/>
    <p:sldId id="473" r:id="rId40"/>
    <p:sldId id="441" r:id="rId41"/>
    <p:sldId id="474" r:id="rId42"/>
    <p:sldId id="425" r:id="rId43"/>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8367" autoAdjust="0"/>
  </p:normalViewPr>
  <p:slideViewPr>
    <p:cSldViewPr snapToGrid="0">
      <p:cViewPr varScale="1">
        <p:scale>
          <a:sx n="102" d="100"/>
          <a:sy n="102" d="100"/>
        </p:scale>
        <p:origin x="8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Students receiving ERSES </a:t>
            </a:r>
          </a:p>
        </c:rich>
      </c:tx>
      <c:layout>
        <c:manualLayout>
          <c:xMode val="edge"/>
          <c:yMode val="edge"/>
          <c:x val="0.27800306211723536"/>
          <c:y val="5.964045854562297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3991176634835542E-2"/>
          <c:y val="0.11344661880500231"/>
          <c:w val="0.93888888888888888"/>
          <c:h val="0.69827172645086033"/>
        </c:manualLayout>
      </c:layout>
      <c:barChart>
        <c:barDir val="col"/>
        <c:grouping val="clustered"/>
        <c:varyColors val="0"/>
        <c:ser>
          <c:idx val="0"/>
          <c:order val="0"/>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Sheet1!$A$6:$A$9</c:f>
              <c:strCache>
                <c:ptCount val="4"/>
                <c:pt idx="0">
                  <c:v>2017-2018</c:v>
                </c:pt>
                <c:pt idx="1">
                  <c:v>2018-2019</c:v>
                </c:pt>
                <c:pt idx="2">
                  <c:v>2019-2020</c:v>
                </c:pt>
                <c:pt idx="3">
                  <c:v>2020-2021</c:v>
                </c:pt>
              </c:strCache>
            </c:strRef>
          </c:cat>
          <c:val>
            <c:numRef>
              <c:f>Sheet1!$B$6:$B$9</c:f>
              <c:numCache>
                <c:formatCode>General</c:formatCode>
                <c:ptCount val="4"/>
                <c:pt idx="0">
                  <c:v>793</c:v>
                </c:pt>
                <c:pt idx="1">
                  <c:v>905</c:v>
                </c:pt>
                <c:pt idx="2">
                  <c:v>962</c:v>
                </c:pt>
                <c:pt idx="3">
                  <c:v>990</c:v>
                </c:pt>
              </c:numCache>
            </c:numRef>
          </c:val>
          <c:extLst>
            <c:ext xmlns:c16="http://schemas.microsoft.com/office/drawing/2014/chart" uri="{C3380CC4-5D6E-409C-BE32-E72D297353CC}">
              <c16:uniqueId val="{00000001-AA9B-4FF7-8A7F-D23CB663B74C}"/>
            </c:ext>
          </c:extLst>
        </c:ser>
        <c:dLbls>
          <c:dLblPos val="inEnd"/>
          <c:showLegendKey val="0"/>
          <c:showVal val="1"/>
          <c:showCatName val="0"/>
          <c:showSerName val="0"/>
          <c:showPercent val="0"/>
          <c:showBubbleSize val="0"/>
        </c:dLbls>
        <c:gapWidth val="100"/>
        <c:overlap val="-24"/>
        <c:axId val="85819392"/>
        <c:axId val="85820928"/>
      </c:barChart>
      <c:catAx>
        <c:axId val="85819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820928"/>
        <c:crosses val="autoZero"/>
        <c:auto val="1"/>
        <c:lblAlgn val="ctr"/>
        <c:lblOffset val="100"/>
        <c:noMultiLvlLbl val="0"/>
      </c:catAx>
      <c:valAx>
        <c:axId val="858209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81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err="1" smtClean="0"/>
              <a:t>Estudiantes</a:t>
            </a:r>
            <a:r>
              <a:rPr lang="en-US" dirty="0" smtClean="0"/>
              <a:t> que </a:t>
            </a:r>
            <a:r>
              <a:rPr lang="en-US" dirty="0" err="1" smtClean="0"/>
              <a:t>reciben</a:t>
            </a:r>
            <a:r>
              <a:rPr lang="en-US" dirty="0" smtClean="0"/>
              <a:t> ERSES </a:t>
            </a:r>
            <a:endParaRPr lang="en-US" dirty="0"/>
          </a:p>
        </c:rich>
      </c:tx>
      <c:layout>
        <c:manualLayout>
          <c:xMode val="edge"/>
          <c:yMode val="edge"/>
          <c:x val="0.27800306211723536"/>
          <c:y val="5.964045854562297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3991176634835542E-2"/>
          <c:y val="0.11344661880500231"/>
          <c:w val="0.93888888888888888"/>
          <c:h val="0.69827172645086033"/>
        </c:manualLayout>
      </c:layout>
      <c:barChart>
        <c:barDir val="col"/>
        <c:grouping val="clustered"/>
        <c:varyColors val="0"/>
        <c:ser>
          <c:idx val="0"/>
          <c:order val="0"/>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Sheet1!$A$6:$A$9</c:f>
              <c:strCache>
                <c:ptCount val="4"/>
                <c:pt idx="0">
                  <c:v>2017-2018</c:v>
                </c:pt>
                <c:pt idx="1">
                  <c:v>2018-2019</c:v>
                </c:pt>
                <c:pt idx="2">
                  <c:v>2019-2020</c:v>
                </c:pt>
                <c:pt idx="3">
                  <c:v>2020-2021</c:v>
                </c:pt>
              </c:strCache>
            </c:strRef>
          </c:cat>
          <c:val>
            <c:numRef>
              <c:f>Sheet1!$B$6:$B$9</c:f>
              <c:numCache>
                <c:formatCode>General</c:formatCode>
                <c:ptCount val="4"/>
                <c:pt idx="0">
                  <c:v>793</c:v>
                </c:pt>
                <c:pt idx="1">
                  <c:v>905</c:v>
                </c:pt>
                <c:pt idx="2">
                  <c:v>962</c:v>
                </c:pt>
                <c:pt idx="3">
                  <c:v>990</c:v>
                </c:pt>
              </c:numCache>
            </c:numRef>
          </c:val>
          <c:extLst>
            <c:ext xmlns:c16="http://schemas.microsoft.com/office/drawing/2014/chart" uri="{C3380CC4-5D6E-409C-BE32-E72D297353CC}">
              <c16:uniqueId val="{00000001-AA9B-4FF7-8A7F-D23CB663B74C}"/>
            </c:ext>
          </c:extLst>
        </c:ser>
        <c:dLbls>
          <c:dLblPos val="inEnd"/>
          <c:showLegendKey val="0"/>
          <c:showVal val="1"/>
          <c:showCatName val="0"/>
          <c:showSerName val="0"/>
          <c:showPercent val="0"/>
          <c:showBubbleSize val="0"/>
        </c:dLbls>
        <c:gapWidth val="100"/>
        <c:overlap val="-24"/>
        <c:axId val="85819392"/>
        <c:axId val="85820928"/>
      </c:barChart>
      <c:catAx>
        <c:axId val="85819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820928"/>
        <c:crosses val="autoZero"/>
        <c:auto val="1"/>
        <c:lblAlgn val="ctr"/>
        <c:lblOffset val="100"/>
        <c:noMultiLvlLbl val="0"/>
      </c:catAx>
      <c:valAx>
        <c:axId val="858209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81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FDEE8-BD25-4173-9979-D1E12FEEC31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C6ED57A-E36D-45B8-AD92-1E3EC72BA4D7}">
      <dgm:prSet/>
      <dgm:spPr/>
      <dgm:t>
        <a:bodyPr/>
        <a:lstStyle/>
        <a:p>
          <a:r>
            <a:rPr lang="en-US"/>
            <a:t>SELPA is seeing a 50% increase in requests from districts for Social Emotional Services Supports</a:t>
          </a:r>
        </a:p>
      </dgm:t>
    </dgm:pt>
    <dgm:pt modelId="{95B999EE-9B4D-45F7-8EB4-47BBDDBB0DF5}" type="parTrans" cxnId="{A1FBAEF9-25ED-4B03-8DC6-EF939AD9CE2D}">
      <dgm:prSet/>
      <dgm:spPr/>
      <dgm:t>
        <a:bodyPr/>
        <a:lstStyle/>
        <a:p>
          <a:endParaRPr lang="en-US"/>
        </a:p>
      </dgm:t>
    </dgm:pt>
    <dgm:pt modelId="{850EF7A9-2FD8-4A78-8123-975332955EF6}" type="sibTrans" cxnId="{A1FBAEF9-25ED-4B03-8DC6-EF939AD9CE2D}">
      <dgm:prSet/>
      <dgm:spPr/>
      <dgm:t>
        <a:bodyPr/>
        <a:lstStyle/>
        <a:p>
          <a:endParaRPr lang="en-US"/>
        </a:p>
      </dgm:t>
    </dgm:pt>
    <dgm:pt modelId="{B6CD9B56-6E3B-4ECB-A5A5-751CDDC7CD41}">
      <dgm:prSet/>
      <dgm:spPr/>
      <dgm:t>
        <a:bodyPr/>
        <a:lstStyle/>
        <a:p>
          <a:r>
            <a:rPr lang="en-US" dirty="0"/>
            <a:t>Federal funding and state funding have prioritized MH needs of students and staff</a:t>
          </a:r>
        </a:p>
      </dgm:t>
    </dgm:pt>
    <dgm:pt modelId="{FED344E2-1D12-4DF9-B3E7-5090015A9921}" type="parTrans" cxnId="{1721909D-616B-4B88-9332-4DEB80D1B0B0}">
      <dgm:prSet/>
      <dgm:spPr/>
      <dgm:t>
        <a:bodyPr/>
        <a:lstStyle/>
        <a:p>
          <a:endParaRPr lang="en-US"/>
        </a:p>
      </dgm:t>
    </dgm:pt>
    <dgm:pt modelId="{E1D9B93D-939D-47C9-8E79-8CD59CC3BF36}" type="sibTrans" cxnId="{1721909D-616B-4B88-9332-4DEB80D1B0B0}">
      <dgm:prSet/>
      <dgm:spPr/>
      <dgm:t>
        <a:bodyPr/>
        <a:lstStyle/>
        <a:p>
          <a:endParaRPr lang="en-US"/>
        </a:p>
      </dgm:t>
    </dgm:pt>
    <dgm:pt modelId="{4A1208F5-D6ED-4F40-AEE3-31C1BEED3BEB}" type="pres">
      <dgm:prSet presAssocID="{F4CFDEE8-BD25-4173-9979-D1E12FEEC31D}" presName="linear" presStyleCnt="0">
        <dgm:presLayoutVars>
          <dgm:animLvl val="lvl"/>
          <dgm:resizeHandles val="exact"/>
        </dgm:presLayoutVars>
      </dgm:prSet>
      <dgm:spPr/>
      <dgm:t>
        <a:bodyPr/>
        <a:lstStyle/>
        <a:p>
          <a:endParaRPr lang="en-US"/>
        </a:p>
      </dgm:t>
    </dgm:pt>
    <dgm:pt modelId="{0B3C26AA-090E-48EC-AC88-0DEB447E6BF8}" type="pres">
      <dgm:prSet presAssocID="{1C6ED57A-E36D-45B8-AD92-1E3EC72BA4D7}" presName="parentText" presStyleLbl="node1" presStyleIdx="0" presStyleCnt="2">
        <dgm:presLayoutVars>
          <dgm:chMax val="0"/>
          <dgm:bulletEnabled val="1"/>
        </dgm:presLayoutVars>
      </dgm:prSet>
      <dgm:spPr/>
      <dgm:t>
        <a:bodyPr/>
        <a:lstStyle/>
        <a:p>
          <a:endParaRPr lang="en-US"/>
        </a:p>
      </dgm:t>
    </dgm:pt>
    <dgm:pt modelId="{8BD3E316-ABDB-4DF6-9B45-28502DD47FE1}" type="pres">
      <dgm:prSet presAssocID="{850EF7A9-2FD8-4A78-8123-975332955EF6}" presName="spacer" presStyleCnt="0"/>
      <dgm:spPr/>
    </dgm:pt>
    <dgm:pt modelId="{673DDD01-D43D-4E61-BB01-A556A6305BAB}" type="pres">
      <dgm:prSet presAssocID="{B6CD9B56-6E3B-4ECB-A5A5-751CDDC7CD41}" presName="parentText" presStyleLbl="node1" presStyleIdx="1" presStyleCnt="2">
        <dgm:presLayoutVars>
          <dgm:chMax val="0"/>
          <dgm:bulletEnabled val="1"/>
        </dgm:presLayoutVars>
      </dgm:prSet>
      <dgm:spPr/>
      <dgm:t>
        <a:bodyPr/>
        <a:lstStyle/>
        <a:p>
          <a:endParaRPr lang="en-US"/>
        </a:p>
      </dgm:t>
    </dgm:pt>
  </dgm:ptLst>
  <dgm:cxnLst>
    <dgm:cxn modelId="{B1449643-1A14-437D-91C8-13BDD21680CA}" type="presOf" srcId="{1C6ED57A-E36D-45B8-AD92-1E3EC72BA4D7}" destId="{0B3C26AA-090E-48EC-AC88-0DEB447E6BF8}" srcOrd="0" destOrd="0" presId="urn:microsoft.com/office/officeart/2005/8/layout/vList2"/>
    <dgm:cxn modelId="{0E6B0CD0-EEE6-4E5A-83B1-04855B2A0B3E}" type="presOf" srcId="{B6CD9B56-6E3B-4ECB-A5A5-751CDDC7CD41}" destId="{673DDD01-D43D-4E61-BB01-A556A6305BAB}" srcOrd="0" destOrd="0" presId="urn:microsoft.com/office/officeart/2005/8/layout/vList2"/>
    <dgm:cxn modelId="{56E79A5C-28E2-496B-A21C-CDC98A569585}" type="presOf" srcId="{F4CFDEE8-BD25-4173-9979-D1E12FEEC31D}" destId="{4A1208F5-D6ED-4F40-AEE3-31C1BEED3BEB}" srcOrd="0" destOrd="0" presId="urn:microsoft.com/office/officeart/2005/8/layout/vList2"/>
    <dgm:cxn modelId="{1721909D-616B-4B88-9332-4DEB80D1B0B0}" srcId="{F4CFDEE8-BD25-4173-9979-D1E12FEEC31D}" destId="{B6CD9B56-6E3B-4ECB-A5A5-751CDDC7CD41}" srcOrd="1" destOrd="0" parTransId="{FED344E2-1D12-4DF9-B3E7-5090015A9921}" sibTransId="{E1D9B93D-939D-47C9-8E79-8CD59CC3BF36}"/>
    <dgm:cxn modelId="{A1FBAEF9-25ED-4B03-8DC6-EF939AD9CE2D}" srcId="{F4CFDEE8-BD25-4173-9979-D1E12FEEC31D}" destId="{1C6ED57A-E36D-45B8-AD92-1E3EC72BA4D7}" srcOrd="0" destOrd="0" parTransId="{95B999EE-9B4D-45F7-8EB4-47BBDDBB0DF5}" sibTransId="{850EF7A9-2FD8-4A78-8123-975332955EF6}"/>
    <dgm:cxn modelId="{4CFB4802-4BFE-4606-B41E-4BDCB65A477B}" type="presParOf" srcId="{4A1208F5-D6ED-4F40-AEE3-31C1BEED3BEB}" destId="{0B3C26AA-090E-48EC-AC88-0DEB447E6BF8}" srcOrd="0" destOrd="0" presId="urn:microsoft.com/office/officeart/2005/8/layout/vList2"/>
    <dgm:cxn modelId="{F6DADB79-680E-40C3-BFE9-653E5ABC1976}" type="presParOf" srcId="{4A1208F5-D6ED-4F40-AEE3-31C1BEED3BEB}" destId="{8BD3E316-ABDB-4DF6-9B45-28502DD47FE1}" srcOrd="1" destOrd="0" presId="urn:microsoft.com/office/officeart/2005/8/layout/vList2"/>
    <dgm:cxn modelId="{6BF45938-8F69-411E-98E0-66BBEE7A4770}" type="presParOf" srcId="{4A1208F5-D6ED-4F40-AEE3-31C1BEED3BEB}" destId="{673DDD01-D43D-4E61-BB01-A556A6305BA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FDEE8-BD25-4173-9979-D1E12FEEC31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C6ED57A-E36D-45B8-AD92-1E3EC72BA4D7}">
      <dgm:prSet/>
      <dgm:spPr/>
      <dgm:t>
        <a:bodyPr/>
        <a:lstStyle/>
        <a:p>
          <a:r>
            <a:rPr lang="es-ES" dirty="0" smtClean="0"/>
            <a:t>SELPA está experimentando un aumento del 50% en las solicitudes de apoyos de servicios socioemocionales de los distritos</a:t>
          </a:r>
          <a:endParaRPr lang="en-US" dirty="0"/>
        </a:p>
      </dgm:t>
    </dgm:pt>
    <dgm:pt modelId="{95B999EE-9B4D-45F7-8EB4-47BBDDBB0DF5}" type="parTrans" cxnId="{A1FBAEF9-25ED-4B03-8DC6-EF939AD9CE2D}">
      <dgm:prSet/>
      <dgm:spPr/>
      <dgm:t>
        <a:bodyPr/>
        <a:lstStyle/>
        <a:p>
          <a:endParaRPr lang="en-US"/>
        </a:p>
      </dgm:t>
    </dgm:pt>
    <dgm:pt modelId="{850EF7A9-2FD8-4A78-8123-975332955EF6}" type="sibTrans" cxnId="{A1FBAEF9-25ED-4B03-8DC6-EF939AD9CE2D}">
      <dgm:prSet/>
      <dgm:spPr/>
      <dgm:t>
        <a:bodyPr/>
        <a:lstStyle/>
        <a:p>
          <a:endParaRPr lang="en-US"/>
        </a:p>
      </dgm:t>
    </dgm:pt>
    <dgm:pt modelId="{B6CD9B56-6E3B-4ECB-A5A5-751CDDC7CD41}">
      <dgm:prSet/>
      <dgm:spPr/>
      <dgm:t>
        <a:bodyPr/>
        <a:lstStyle/>
        <a:p>
          <a:r>
            <a:rPr lang="es-ES" dirty="0" smtClean="0"/>
            <a:t>Los fondos federales y estatales han priorizado las necesidades de salud mental de los estudiantes y el personal</a:t>
          </a:r>
          <a:endParaRPr lang="en-US" dirty="0"/>
        </a:p>
      </dgm:t>
    </dgm:pt>
    <dgm:pt modelId="{FED344E2-1D12-4DF9-B3E7-5090015A9921}" type="parTrans" cxnId="{1721909D-616B-4B88-9332-4DEB80D1B0B0}">
      <dgm:prSet/>
      <dgm:spPr/>
      <dgm:t>
        <a:bodyPr/>
        <a:lstStyle/>
        <a:p>
          <a:endParaRPr lang="en-US"/>
        </a:p>
      </dgm:t>
    </dgm:pt>
    <dgm:pt modelId="{E1D9B93D-939D-47C9-8E79-8CD59CC3BF36}" type="sibTrans" cxnId="{1721909D-616B-4B88-9332-4DEB80D1B0B0}">
      <dgm:prSet/>
      <dgm:spPr/>
      <dgm:t>
        <a:bodyPr/>
        <a:lstStyle/>
        <a:p>
          <a:endParaRPr lang="en-US"/>
        </a:p>
      </dgm:t>
    </dgm:pt>
    <dgm:pt modelId="{4A1208F5-D6ED-4F40-AEE3-31C1BEED3BEB}" type="pres">
      <dgm:prSet presAssocID="{F4CFDEE8-BD25-4173-9979-D1E12FEEC31D}" presName="linear" presStyleCnt="0">
        <dgm:presLayoutVars>
          <dgm:animLvl val="lvl"/>
          <dgm:resizeHandles val="exact"/>
        </dgm:presLayoutVars>
      </dgm:prSet>
      <dgm:spPr/>
      <dgm:t>
        <a:bodyPr/>
        <a:lstStyle/>
        <a:p>
          <a:endParaRPr lang="en-US"/>
        </a:p>
      </dgm:t>
    </dgm:pt>
    <dgm:pt modelId="{0B3C26AA-090E-48EC-AC88-0DEB447E6BF8}" type="pres">
      <dgm:prSet presAssocID="{1C6ED57A-E36D-45B8-AD92-1E3EC72BA4D7}" presName="parentText" presStyleLbl="node1" presStyleIdx="0" presStyleCnt="2">
        <dgm:presLayoutVars>
          <dgm:chMax val="0"/>
          <dgm:bulletEnabled val="1"/>
        </dgm:presLayoutVars>
      </dgm:prSet>
      <dgm:spPr/>
      <dgm:t>
        <a:bodyPr/>
        <a:lstStyle/>
        <a:p>
          <a:endParaRPr lang="en-US"/>
        </a:p>
      </dgm:t>
    </dgm:pt>
    <dgm:pt modelId="{8BD3E316-ABDB-4DF6-9B45-28502DD47FE1}" type="pres">
      <dgm:prSet presAssocID="{850EF7A9-2FD8-4A78-8123-975332955EF6}" presName="spacer" presStyleCnt="0"/>
      <dgm:spPr/>
    </dgm:pt>
    <dgm:pt modelId="{673DDD01-D43D-4E61-BB01-A556A6305BAB}" type="pres">
      <dgm:prSet presAssocID="{B6CD9B56-6E3B-4ECB-A5A5-751CDDC7CD41}" presName="parentText" presStyleLbl="node1" presStyleIdx="1" presStyleCnt="2">
        <dgm:presLayoutVars>
          <dgm:chMax val="0"/>
          <dgm:bulletEnabled val="1"/>
        </dgm:presLayoutVars>
      </dgm:prSet>
      <dgm:spPr/>
      <dgm:t>
        <a:bodyPr/>
        <a:lstStyle/>
        <a:p>
          <a:endParaRPr lang="en-US"/>
        </a:p>
      </dgm:t>
    </dgm:pt>
  </dgm:ptLst>
  <dgm:cxnLst>
    <dgm:cxn modelId="{B1449643-1A14-437D-91C8-13BDD21680CA}" type="presOf" srcId="{1C6ED57A-E36D-45B8-AD92-1E3EC72BA4D7}" destId="{0B3C26AA-090E-48EC-AC88-0DEB447E6BF8}" srcOrd="0" destOrd="0" presId="urn:microsoft.com/office/officeart/2005/8/layout/vList2"/>
    <dgm:cxn modelId="{0E6B0CD0-EEE6-4E5A-83B1-04855B2A0B3E}" type="presOf" srcId="{B6CD9B56-6E3B-4ECB-A5A5-751CDDC7CD41}" destId="{673DDD01-D43D-4E61-BB01-A556A6305BAB}" srcOrd="0" destOrd="0" presId="urn:microsoft.com/office/officeart/2005/8/layout/vList2"/>
    <dgm:cxn modelId="{56E79A5C-28E2-496B-A21C-CDC98A569585}" type="presOf" srcId="{F4CFDEE8-BD25-4173-9979-D1E12FEEC31D}" destId="{4A1208F5-D6ED-4F40-AEE3-31C1BEED3BEB}" srcOrd="0" destOrd="0" presId="urn:microsoft.com/office/officeart/2005/8/layout/vList2"/>
    <dgm:cxn modelId="{1721909D-616B-4B88-9332-4DEB80D1B0B0}" srcId="{F4CFDEE8-BD25-4173-9979-D1E12FEEC31D}" destId="{B6CD9B56-6E3B-4ECB-A5A5-751CDDC7CD41}" srcOrd="1" destOrd="0" parTransId="{FED344E2-1D12-4DF9-B3E7-5090015A9921}" sibTransId="{E1D9B93D-939D-47C9-8E79-8CD59CC3BF36}"/>
    <dgm:cxn modelId="{A1FBAEF9-25ED-4B03-8DC6-EF939AD9CE2D}" srcId="{F4CFDEE8-BD25-4173-9979-D1E12FEEC31D}" destId="{1C6ED57A-E36D-45B8-AD92-1E3EC72BA4D7}" srcOrd="0" destOrd="0" parTransId="{95B999EE-9B4D-45F7-8EB4-47BBDDBB0DF5}" sibTransId="{850EF7A9-2FD8-4A78-8123-975332955EF6}"/>
    <dgm:cxn modelId="{4CFB4802-4BFE-4606-B41E-4BDCB65A477B}" type="presParOf" srcId="{4A1208F5-D6ED-4F40-AEE3-31C1BEED3BEB}" destId="{0B3C26AA-090E-48EC-AC88-0DEB447E6BF8}" srcOrd="0" destOrd="0" presId="urn:microsoft.com/office/officeart/2005/8/layout/vList2"/>
    <dgm:cxn modelId="{F6DADB79-680E-40C3-BFE9-653E5ABC1976}" type="presParOf" srcId="{4A1208F5-D6ED-4F40-AEE3-31C1BEED3BEB}" destId="{8BD3E316-ABDB-4DF6-9B45-28502DD47FE1}" srcOrd="1" destOrd="0" presId="urn:microsoft.com/office/officeart/2005/8/layout/vList2"/>
    <dgm:cxn modelId="{6BF45938-8F69-411E-98E0-66BBEE7A4770}" type="presParOf" srcId="{4A1208F5-D6ED-4F40-AEE3-31C1BEED3BEB}" destId="{673DDD01-D43D-4E61-BB01-A556A6305B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43D38-BF32-430D-A3D6-18FF1B89E84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4A60F99-1BFC-4DE7-A0A4-9DB42B95C28C}">
      <dgm:prSet/>
      <dgm:spPr/>
      <dgm:t>
        <a:bodyPr/>
        <a:lstStyle/>
        <a:p>
          <a:r>
            <a:rPr lang="en-US" i="1" dirty="0"/>
            <a:t>Students coming to school district outside of our SELPA</a:t>
          </a:r>
          <a:endParaRPr lang="en-US" dirty="0"/>
        </a:p>
      </dgm:t>
    </dgm:pt>
    <dgm:pt modelId="{3A460CBA-9F73-4841-B119-4BC9BA64A37C}" type="parTrans" cxnId="{C6F95C70-DD47-43A8-AEF8-A7F09AF004EB}">
      <dgm:prSet/>
      <dgm:spPr/>
      <dgm:t>
        <a:bodyPr/>
        <a:lstStyle/>
        <a:p>
          <a:endParaRPr lang="en-US"/>
        </a:p>
      </dgm:t>
    </dgm:pt>
    <dgm:pt modelId="{E2B5B1AE-A200-4A7B-ADC7-FD20B2A865F1}" type="sibTrans" cxnId="{C6F95C70-DD47-43A8-AEF8-A7F09AF004EB}">
      <dgm:prSet/>
      <dgm:spPr/>
      <dgm:t>
        <a:bodyPr/>
        <a:lstStyle/>
        <a:p>
          <a:endParaRPr lang="en-US"/>
        </a:p>
      </dgm:t>
    </dgm:pt>
    <dgm:pt modelId="{781A54BE-E7CC-4126-82FA-A32D24EC26EF}">
      <dgm:prSet/>
      <dgm:spPr/>
      <dgm:t>
        <a:bodyPr/>
        <a:lstStyle/>
        <a:p>
          <a:r>
            <a:rPr lang="en-US"/>
            <a:t>District Special education administrator reviews the IEP and contacts Clinic administrator (CA) to implement services as appropriate from prior placement</a:t>
          </a:r>
        </a:p>
      </dgm:t>
    </dgm:pt>
    <dgm:pt modelId="{1A2FFDFA-87BB-4DD2-BB05-F41C20215C59}" type="parTrans" cxnId="{88D5B542-A8FE-42C2-A316-53A9056241A9}">
      <dgm:prSet/>
      <dgm:spPr/>
      <dgm:t>
        <a:bodyPr/>
        <a:lstStyle/>
        <a:p>
          <a:endParaRPr lang="en-US"/>
        </a:p>
      </dgm:t>
    </dgm:pt>
    <dgm:pt modelId="{8844D3ED-7CD7-48FE-A123-B21F2FF59CAA}" type="sibTrans" cxnId="{88D5B542-A8FE-42C2-A316-53A9056241A9}">
      <dgm:prSet/>
      <dgm:spPr/>
      <dgm:t>
        <a:bodyPr/>
        <a:lstStyle/>
        <a:p>
          <a:endParaRPr lang="en-US"/>
        </a:p>
      </dgm:t>
    </dgm:pt>
    <dgm:pt modelId="{57707196-4E0B-4AB3-9382-F9F518FBB530}">
      <dgm:prSet/>
      <dgm:spPr/>
      <dgm:t>
        <a:bodyPr/>
        <a:lstStyle/>
        <a:p>
          <a:r>
            <a:rPr lang="en-US"/>
            <a:t>Provide administrative placement form, IEP and guardian contact information to CA</a:t>
          </a:r>
        </a:p>
      </dgm:t>
    </dgm:pt>
    <dgm:pt modelId="{A1A38D25-150E-4EB1-AFFF-367F9529E257}" type="parTrans" cxnId="{24B53B49-F0A9-4F5C-8FD9-020D2CDEA6B1}">
      <dgm:prSet/>
      <dgm:spPr/>
      <dgm:t>
        <a:bodyPr/>
        <a:lstStyle/>
        <a:p>
          <a:endParaRPr lang="en-US"/>
        </a:p>
      </dgm:t>
    </dgm:pt>
    <dgm:pt modelId="{C7DB952F-259D-4951-810A-4832B8C423A8}" type="sibTrans" cxnId="{24B53B49-F0A9-4F5C-8FD9-020D2CDEA6B1}">
      <dgm:prSet/>
      <dgm:spPr/>
      <dgm:t>
        <a:bodyPr/>
        <a:lstStyle/>
        <a:p>
          <a:endParaRPr lang="en-US"/>
        </a:p>
      </dgm:t>
    </dgm:pt>
    <dgm:pt modelId="{82670A21-3FFD-4662-A27B-58A68A9311CB}">
      <dgm:prSet/>
      <dgm:spPr/>
      <dgm:t>
        <a:bodyPr/>
        <a:lstStyle/>
        <a:p>
          <a:r>
            <a:rPr lang="en-US" dirty="0"/>
            <a:t>Assigned ERSES Clinician will outreach to legal guardian to initiate enrollment in VCBH services and have legal guardian complete required VCBH intake paperwork</a:t>
          </a:r>
        </a:p>
      </dgm:t>
    </dgm:pt>
    <dgm:pt modelId="{51935653-74A8-4AEB-902E-4BBCEFD97780}" type="parTrans" cxnId="{C65CFF94-D18E-4096-886C-391508D742AD}">
      <dgm:prSet/>
      <dgm:spPr/>
      <dgm:t>
        <a:bodyPr/>
        <a:lstStyle/>
        <a:p>
          <a:endParaRPr lang="en-US"/>
        </a:p>
      </dgm:t>
    </dgm:pt>
    <dgm:pt modelId="{C64C5FBC-97C8-4463-A9ED-D44098D1E01E}" type="sibTrans" cxnId="{C65CFF94-D18E-4096-886C-391508D742AD}">
      <dgm:prSet/>
      <dgm:spPr/>
      <dgm:t>
        <a:bodyPr/>
        <a:lstStyle/>
        <a:p>
          <a:endParaRPr lang="en-US"/>
        </a:p>
      </dgm:t>
    </dgm:pt>
    <dgm:pt modelId="{B7A79D13-7B7C-4862-A1BC-38AFC7BBE035}" type="pres">
      <dgm:prSet presAssocID="{8AA43D38-BF32-430D-A3D6-18FF1B89E84E}" presName="linear" presStyleCnt="0">
        <dgm:presLayoutVars>
          <dgm:animLvl val="lvl"/>
          <dgm:resizeHandles val="exact"/>
        </dgm:presLayoutVars>
      </dgm:prSet>
      <dgm:spPr/>
      <dgm:t>
        <a:bodyPr/>
        <a:lstStyle/>
        <a:p>
          <a:endParaRPr lang="en-US"/>
        </a:p>
      </dgm:t>
    </dgm:pt>
    <dgm:pt modelId="{83F38392-2ED7-4D47-B019-B4BFB4F76583}" type="pres">
      <dgm:prSet presAssocID="{84A60F99-1BFC-4DE7-A0A4-9DB42B95C28C}" presName="parentText" presStyleLbl="node1" presStyleIdx="0" presStyleCnt="4">
        <dgm:presLayoutVars>
          <dgm:chMax val="0"/>
          <dgm:bulletEnabled val="1"/>
        </dgm:presLayoutVars>
      </dgm:prSet>
      <dgm:spPr/>
      <dgm:t>
        <a:bodyPr/>
        <a:lstStyle/>
        <a:p>
          <a:endParaRPr lang="en-US"/>
        </a:p>
      </dgm:t>
    </dgm:pt>
    <dgm:pt modelId="{A054E188-7B3A-4DCF-822E-F935A4F9149E}" type="pres">
      <dgm:prSet presAssocID="{E2B5B1AE-A200-4A7B-ADC7-FD20B2A865F1}" presName="spacer" presStyleCnt="0"/>
      <dgm:spPr/>
    </dgm:pt>
    <dgm:pt modelId="{8D6010A6-8400-4BFF-83D1-493C73EF6ED3}" type="pres">
      <dgm:prSet presAssocID="{781A54BE-E7CC-4126-82FA-A32D24EC26EF}" presName="parentText" presStyleLbl="node1" presStyleIdx="1" presStyleCnt="4">
        <dgm:presLayoutVars>
          <dgm:chMax val="0"/>
          <dgm:bulletEnabled val="1"/>
        </dgm:presLayoutVars>
      </dgm:prSet>
      <dgm:spPr/>
      <dgm:t>
        <a:bodyPr/>
        <a:lstStyle/>
        <a:p>
          <a:endParaRPr lang="en-US"/>
        </a:p>
      </dgm:t>
    </dgm:pt>
    <dgm:pt modelId="{3A3A86D6-8E20-48B9-8357-599813ECACF1}" type="pres">
      <dgm:prSet presAssocID="{8844D3ED-7CD7-48FE-A123-B21F2FF59CAA}" presName="spacer" presStyleCnt="0"/>
      <dgm:spPr/>
    </dgm:pt>
    <dgm:pt modelId="{4FF78952-69CD-40F5-A3DA-4224026BC719}" type="pres">
      <dgm:prSet presAssocID="{57707196-4E0B-4AB3-9382-F9F518FBB530}" presName="parentText" presStyleLbl="node1" presStyleIdx="2" presStyleCnt="4">
        <dgm:presLayoutVars>
          <dgm:chMax val="0"/>
          <dgm:bulletEnabled val="1"/>
        </dgm:presLayoutVars>
      </dgm:prSet>
      <dgm:spPr/>
      <dgm:t>
        <a:bodyPr/>
        <a:lstStyle/>
        <a:p>
          <a:endParaRPr lang="en-US"/>
        </a:p>
      </dgm:t>
    </dgm:pt>
    <dgm:pt modelId="{7CBEB9F5-90DA-4279-806C-FD98116E43DC}" type="pres">
      <dgm:prSet presAssocID="{C7DB952F-259D-4951-810A-4832B8C423A8}" presName="spacer" presStyleCnt="0"/>
      <dgm:spPr/>
    </dgm:pt>
    <dgm:pt modelId="{BDEB43E1-30FF-4217-8998-D034DC90A018}" type="pres">
      <dgm:prSet presAssocID="{82670A21-3FFD-4662-A27B-58A68A9311CB}" presName="parentText" presStyleLbl="node1" presStyleIdx="3" presStyleCnt="4">
        <dgm:presLayoutVars>
          <dgm:chMax val="0"/>
          <dgm:bulletEnabled val="1"/>
        </dgm:presLayoutVars>
      </dgm:prSet>
      <dgm:spPr/>
      <dgm:t>
        <a:bodyPr/>
        <a:lstStyle/>
        <a:p>
          <a:endParaRPr lang="en-US"/>
        </a:p>
      </dgm:t>
    </dgm:pt>
  </dgm:ptLst>
  <dgm:cxnLst>
    <dgm:cxn modelId="{C65CFF94-D18E-4096-886C-391508D742AD}" srcId="{8AA43D38-BF32-430D-A3D6-18FF1B89E84E}" destId="{82670A21-3FFD-4662-A27B-58A68A9311CB}" srcOrd="3" destOrd="0" parTransId="{51935653-74A8-4AEB-902E-4BBCEFD97780}" sibTransId="{C64C5FBC-97C8-4463-A9ED-D44098D1E01E}"/>
    <dgm:cxn modelId="{8FBAFF74-EF48-4D85-8A2C-EE4F01E885A0}" type="presOf" srcId="{82670A21-3FFD-4662-A27B-58A68A9311CB}" destId="{BDEB43E1-30FF-4217-8998-D034DC90A018}" srcOrd="0" destOrd="0" presId="urn:microsoft.com/office/officeart/2005/8/layout/vList2"/>
    <dgm:cxn modelId="{FDD3296C-F145-425E-B082-E9B82C230BA6}" type="presOf" srcId="{8AA43D38-BF32-430D-A3D6-18FF1B89E84E}" destId="{B7A79D13-7B7C-4862-A1BC-38AFC7BBE035}" srcOrd="0" destOrd="0" presId="urn:microsoft.com/office/officeart/2005/8/layout/vList2"/>
    <dgm:cxn modelId="{24B53B49-F0A9-4F5C-8FD9-020D2CDEA6B1}" srcId="{8AA43D38-BF32-430D-A3D6-18FF1B89E84E}" destId="{57707196-4E0B-4AB3-9382-F9F518FBB530}" srcOrd="2" destOrd="0" parTransId="{A1A38D25-150E-4EB1-AFFF-367F9529E257}" sibTransId="{C7DB952F-259D-4951-810A-4832B8C423A8}"/>
    <dgm:cxn modelId="{C6F95C70-DD47-43A8-AEF8-A7F09AF004EB}" srcId="{8AA43D38-BF32-430D-A3D6-18FF1B89E84E}" destId="{84A60F99-1BFC-4DE7-A0A4-9DB42B95C28C}" srcOrd="0" destOrd="0" parTransId="{3A460CBA-9F73-4841-B119-4BC9BA64A37C}" sibTransId="{E2B5B1AE-A200-4A7B-ADC7-FD20B2A865F1}"/>
    <dgm:cxn modelId="{5EDDE134-5637-4341-8893-3592A35CFBF9}" type="presOf" srcId="{781A54BE-E7CC-4126-82FA-A32D24EC26EF}" destId="{8D6010A6-8400-4BFF-83D1-493C73EF6ED3}" srcOrd="0" destOrd="0" presId="urn:microsoft.com/office/officeart/2005/8/layout/vList2"/>
    <dgm:cxn modelId="{88D5B542-A8FE-42C2-A316-53A9056241A9}" srcId="{8AA43D38-BF32-430D-A3D6-18FF1B89E84E}" destId="{781A54BE-E7CC-4126-82FA-A32D24EC26EF}" srcOrd="1" destOrd="0" parTransId="{1A2FFDFA-87BB-4DD2-BB05-F41C20215C59}" sibTransId="{8844D3ED-7CD7-48FE-A123-B21F2FF59CAA}"/>
    <dgm:cxn modelId="{42DF37BA-C834-4363-A9DD-2287179D99F5}" type="presOf" srcId="{84A60F99-1BFC-4DE7-A0A4-9DB42B95C28C}" destId="{83F38392-2ED7-4D47-B019-B4BFB4F76583}" srcOrd="0" destOrd="0" presId="urn:microsoft.com/office/officeart/2005/8/layout/vList2"/>
    <dgm:cxn modelId="{46B9E6C7-8E00-4471-BD66-15660DF146EA}" type="presOf" srcId="{57707196-4E0B-4AB3-9382-F9F518FBB530}" destId="{4FF78952-69CD-40F5-A3DA-4224026BC719}" srcOrd="0" destOrd="0" presId="urn:microsoft.com/office/officeart/2005/8/layout/vList2"/>
    <dgm:cxn modelId="{F0654C82-D3FC-4E00-B3B5-4898201F3E1B}" type="presParOf" srcId="{B7A79D13-7B7C-4862-A1BC-38AFC7BBE035}" destId="{83F38392-2ED7-4D47-B019-B4BFB4F76583}" srcOrd="0" destOrd="0" presId="urn:microsoft.com/office/officeart/2005/8/layout/vList2"/>
    <dgm:cxn modelId="{D28A84D2-C27E-4FF3-851D-0DBC970A8AE7}" type="presParOf" srcId="{B7A79D13-7B7C-4862-A1BC-38AFC7BBE035}" destId="{A054E188-7B3A-4DCF-822E-F935A4F9149E}" srcOrd="1" destOrd="0" presId="urn:microsoft.com/office/officeart/2005/8/layout/vList2"/>
    <dgm:cxn modelId="{12B2B47E-6682-4D5C-A8E9-27E2D3B9E028}" type="presParOf" srcId="{B7A79D13-7B7C-4862-A1BC-38AFC7BBE035}" destId="{8D6010A6-8400-4BFF-83D1-493C73EF6ED3}" srcOrd="2" destOrd="0" presId="urn:microsoft.com/office/officeart/2005/8/layout/vList2"/>
    <dgm:cxn modelId="{3BA26AF2-E67B-49D1-8AC6-051300A96043}" type="presParOf" srcId="{B7A79D13-7B7C-4862-A1BC-38AFC7BBE035}" destId="{3A3A86D6-8E20-48B9-8357-599813ECACF1}" srcOrd="3" destOrd="0" presId="urn:microsoft.com/office/officeart/2005/8/layout/vList2"/>
    <dgm:cxn modelId="{11F7D6EE-08C2-46C7-854E-A51D22FE7D0D}" type="presParOf" srcId="{B7A79D13-7B7C-4862-A1BC-38AFC7BBE035}" destId="{4FF78952-69CD-40F5-A3DA-4224026BC719}" srcOrd="4" destOrd="0" presId="urn:microsoft.com/office/officeart/2005/8/layout/vList2"/>
    <dgm:cxn modelId="{7EA2DDD5-9F6C-4C1C-AC0F-FAE2976E8213}" type="presParOf" srcId="{B7A79D13-7B7C-4862-A1BC-38AFC7BBE035}" destId="{7CBEB9F5-90DA-4279-806C-FD98116E43DC}" srcOrd="5" destOrd="0" presId="urn:microsoft.com/office/officeart/2005/8/layout/vList2"/>
    <dgm:cxn modelId="{B4A4CFE4-D976-4C73-9AF4-86C312DE3494}" type="presParOf" srcId="{B7A79D13-7B7C-4862-A1BC-38AFC7BBE035}" destId="{BDEB43E1-30FF-4217-8998-D034DC90A0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43D38-BF32-430D-A3D6-18FF1B89E84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4A60F99-1BFC-4DE7-A0A4-9DB42B95C28C}">
      <dgm:prSet/>
      <dgm:spPr/>
      <dgm:t>
        <a:bodyPr/>
        <a:lstStyle/>
        <a:p>
          <a:r>
            <a:rPr lang="es-ES" i="1" dirty="0" smtClean="0"/>
            <a:t>Estudiantes que vienen al distrito escolar fuera de nuestro SELPA</a:t>
          </a:r>
          <a:endParaRPr lang="en-US" dirty="0"/>
        </a:p>
      </dgm:t>
    </dgm:pt>
    <dgm:pt modelId="{3A460CBA-9F73-4841-B119-4BC9BA64A37C}" type="parTrans" cxnId="{C6F95C70-DD47-43A8-AEF8-A7F09AF004EB}">
      <dgm:prSet/>
      <dgm:spPr/>
      <dgm:t>
        <a:bodyPr/>
        <a:lstStyle/>
        <a:p>
          <a:endParaRPr lang="en-US"/>
        </a:p>
      </dgm:t>
    </dgm:pt>
    <dgm:pt modelId="{E2B5B1AE-A200-4A7B-ADC7-FD20B2A865F1}" type="sibTrans" cxnId="{C6F95C70-DD47-43A8-AEF8-A7F09AF004EB}">
      <dgm:prSet/>
      <dgm:spPr/>
      <dgm:t>
        <a:bodyPr/>
        <a:lstStyle/>
        <a:p>
          <a:endParaRPr lang="en-US"/>
        </a:p>
      </dgm:t>
    </dgm:pt>
    <dgm:pt modelId="{781A54BE-E7CC-4126-82FA-A32D24EC26EF}">
      <dgm:prSet/>
      <dgm:spPr/>
      <dgm:t>
        <a:bodyPr/>
        <a:lstStyle/>
        <a:p>
          <a:r>
            <a:rPr lang="es-ES" dirty="0" smtClean="0"/>
            <a:t>El administrador de educación especial del distrito revisa el IEP y se comunica con el administrador de la clínica (CA) para implementar los servicios según corresponda de la colocación anterior</a:t>
          </a:r>
          <a:endParaRPr lang="en-US" dirty="0"/>
        </a:p>
      </dgm:t>
    </dgm:pt>
    <dgm:pt modelId="{1A2FFDFA-87BB-4DD2-BB05-F41C20215C59}" type="parTrans" cxnId="{88D5B542-A8FE-42C2-A316-53A9056241A9}">
      <dgm:prSet/>
      <dgm:spPr/>
      <dgm:t>
        <a:bodyPr/>
        <a:lstStyle/>
        <a:p>
          <a:endParaRPr lang="en-US"/>
        </a:p>
      </dgm:t>
    </dgm:pt>
    <dgm:pt modelId="{8844D3ED-7CD7-48FE-A123-B21F2FF59CAA}" type="sibTrans" cxnId="{88D5B542-A8FE-42C2-A316-53A9056241A9}">
      <dgm:prSet/>
      <dgm:spPr/>
      <dgm:t>
        <a:bodyPr/>
        <a:lstStyle/>
        <a:p>
          <a:endParaRPr lang="en-US"/>
        </a:p>
      </dgm:t>
    </dgm:pt>
    <dgm:pt modelId="{57707196-4E0B-4AB3-9382-F9F518FBB530}">
      <dgm:prSet/>
      <dgm:spPr/>
      <dgm:t>
        <a:bodyPr/>
        <a:lstStyle/>
        <a:p>
          <a:r>
            <a:rPr lang="es-ES" dirty="0" smtClean="0"/>
            <a:t>Proporcionar el formulario de ubicación administrativa, el IEP y la información de contacto del tutor al CA</a:t>
          </a:r>
          <a:endParaRPr lang="en-US" dirty="0"/>
        </a:p>
      </dgm:t>
    </dgm:pt>
    <dgm:pt modelId="{A1A38D25-150E-4EB1-AFFF-367F9529E257}" type="parTrans" cxnId="{24B53B49-F0A9-4F5C-8FD9-020D2CDEA6B1}">
      <dgm:prSet/>
      <dgm:spPr/>
      <dgm:t>
        <a:bodyPr/>
        <a:lstStyle/>
        <a:p>
          <a:endParaRPr lang="en-US"/>
        </a:p>
      </dgm:t>
    </dgm:pt>
    <dgm:pt modelId="{C7DB952F-259D-4951-810A-4832B8C423A8}" type="sibTrans" cxnId="{24B53B49-F0A9-4F5C-8FD9-020D2CDEA6B1}">
      <dgm:prSet/>
      <dgm:spPr/>
      <dgm:t>
        <a:bodyPr/>
        <a:lstStyle/>
        <a:p>
          <a:endParaRPr lang="en-US"/>
        </a:p>
      </dgm:t>
    </dgm:pt>
    <dgm:pt modelId="{82670A21-3FFD-4662-A27B-58A68A9311CB}">
      <dgm:prSet/>
      <dgm:spPr/>
      <dgm:t>
        <a:bodyPr/>
        <a:lstStyle/>
        <a:p>
          <a:r>
            <a:rPr lang="es-ES" dirty="0" smtClean="0"/>
            <a:t>El clínico de ERSES asignado se comunicará con el tutor legal para iniciar la inscripción en los servicios de VCBH y hará que el tutor legal complete el papeleo de admisión de VCBH requerido</a:t>
          </a:r>
          <a:endParaRPr lang="en-US" dirty="0"/>
        </a:p>
      </dgm:t>
    </dgm:pt>
    <dgm:pt modelId="{51935653-74A8-4AEB-902E-4BBCEFD97780}" type="parTrans" cxnId="{C65CFF94-D18E-4096-886C-391508D742AD}">
      <dgm:prSet/>
      <dgm:spPr/>
      <dgm:t>
        <a:bodyPr/>
        <a:lstStyle/>
        <a:p>
          <a:endParaRPr lang="en-US"/>
        </a:p>
      </dgm:t>
    </dgm:pt>
    <dgm:pt modelId="{C64C5FBC-97C8-4463-A9ED-D44098D1E01E}" type="sibTrans" cxnId="{C65CFF94-D18E-4096-886C-391508D742AD}">
      <dgm:prSet/>
      <dgm:spPr/>
      <dgm:t>
        <a:bodyPr/>
        <a:lstStyle/>
        <a:p>
          <a:endParaRPr lang="en-US"/>
        </a:p>
      </dgm:t>
    </dgm:pt>
    <dgm:pt modelId="{B7A79D13-7B7C-4862-A1BC-38AFC7BBE035}" type="pres">
      <dgm:prSet presAssocID="{8AA43D38-BF32-430D-A3D6-18FF1B89E84E}" presName="linear" presStyleCnt="0">
        <dgm:presLayoutVars>
          <dgm:animLvl val="lvl"/>
          <dgm:resizeHandles val="exact"/>
        </dgm:presLayoutVars>
      </dgm:prSet>
      <dgm:spPr/>
      <dgm:t>
        <a:bodyPr/>
        <a:lstStyle/>
        <a:p>
          <a:endParaRPr lang="en-US"/>
        </a:p>
      </dgm:t>
    </dgm:pt>
    <dgm:pt modelId="{83F38392-2ED7-4D47-B019-B4BFB4F76583}" type="pres">
      <dgm:prSet presAssocID="{84A60F99-1BFC-4DE7-A0A4-9DB42B95C28C}" presName="parentText" presStyleLbl="node1" presStyleIdx="0" presStyleCnt="4">
        <dgm:presLayoutVars>
          <dgm:chMax val="0"/>
          <dgm:bulletEnabled val="1"/>
        </dgm:presLayoutVars>
      </dgm:prSet>
      <dgm:spPr/>
      <dgm:t>
        <a:bodyPr/>
        <a:lstStyle/>
        <a:p>
          <a:endParaRPr lang="en-US"/>
        </a:p>
      </dgm:t>
    </dgm:pt>
    <dgm:pt modelId="{A054E188-7B3A-4DCF-822E-F935A4F9149E}" type="pres">
      <dgm:prSet presAssocID="{E2B5B1AE-A200-4A7B-ADC7-FD20B2A865F1}" presName="spacer" presStyleCnt="0"/>
      <dgm:spPr/>
    </dgm:pt>
    <dgm:pt modelId="{8D6010A6-8400-4BFF-83D1-493C73EF6ED3}" type="pres">
      <dgm:prSet presAssocID="{781A54BE-E7CC-4126-82FA-A32D24EC26EF}" presName="parentText" presStyleLbl="node1" presStyleIdx="1" presStyleCnt="4">
        <dgm:presLayoutVars>
          <dgm:chMax val="0"/>
          <dgm:bulletEnabled val="1"/>
        </dgm:presLayoutVars>
      </dgm:prSet>
      <dgm:spPr/>
      <dgm:t>
        <a:bodyPr/>
        <a:lstStyle/>
        <a:p>
          <a:endParaRPr lang="en-US"/>
        </a:p>
      </dgm:t>
    </dgm:pt>
    <dgm:pt modelId="{3A3A86D6-8E20-48B9-8357-599813ECACF1}" type="pres">
      <dgm:prSet presAssocID="{8844D3ED-7CD7-48FE-A123-B21F2FF59CAA}" presName="spacer" presStyleCnt="0"/>
      <dgm:spPr/>
    </dgm:pt>
    <dgm:pt modelId="{4FF78952-69CD-40F5-A3DA-4224026BC719}" type="pres">
      <dgm:prSet presAssocID="{57707196-4E0B-4AB3-9382-F9F518FBB530}" presName="parentText" presStyleLbl="node1" presStyleIdx="2" presStyleCnt="4">
        <dgm:presLayoutVars>
          <dgm:chMax val="0"/>
          <dgm:bulletEnabled val="1"/>
        </dgm:presLayoutVars>
      </dgm:prSet>
      <dgm:spPr/>
      <dgm:t>
        <a:bodyPr/>
        <a:lstStyle/>
        <a:p>
          <a:endParaRPr lang="en-US"/>
        </a:p>
      </dgm:t>
    </dgm:pt>
    <dgm:pt modelId="{7CBEB9F5-90DA-4279-806C-FD98116E43DC}" type="pres">
      <dgm:prSet presAssocID="{C7DB952F-259D-4951-810A-4832B8C423A8}" presName="spacer" presStyleCnt="0"/>
      <dgm:spPr/>
    </dgm:pt>
    <dgm:pt modelId="{BDEB43E1-30FF-4217-8998-D034DC90A018}" type="pres">
      <dgm:prSet presAssocID="{82670A21-3FFD-4662-A27B-58A68A9311CB}" presName="parentText" presStyleLbl="node1" presStyleIdx="3" presStyleCnt="4">
        <dgm:presLayoutVars>
          <dgm:chMax val="0"/>
          <dgm:bulletEnabled val="1"/>
        </dgm:presLayoutVars>
      </dgm:prSet>
      <dgm:spPr/>
      <dgm:t>
        <a:bodyPr/>
        <a:lstStyle/>
        <a:p>
          <a:endParaRPr lang="en-US"/>
        </a:p>
      </dgm:t>
    </dgm:pt>
  </dgm:ptLst>
  <dgm:cxnLst>
    <dgm:cxn modelId="{C65CFF94-D18E-4096-886C-391508D742AD}" srcId="{8AA43D38-BF32-430D-A3D6-18FF1B89E84E}" destId="{82670A21-3FFD-4662-A27B-58A68A9311CB}" srcOrd="3" destOrd="0" parTransId="{51935653-74A8-4AEB-902E-4BBCEFD97780}" sibTransId="{C64C5FBC-97C8-4463-A9ED-D44098D1E01E}"/>
    <dgm:cxn modelId="{8FBAFF74-EF48-4D85-8A2C-EE4F01E885A0}" type="presOf" srcId="{82670A21-3FFD-4662-A27B-58A68A9311CB}" destId="{BDEB43E1-30FF-4217-8998-D034DC90A018}" srcOrd="0" destOrd="0" presId="urn:microsoft.com/office/officeart/2005/8/layout/vList2"/>
    <dgm:cxn modelId="{FDD3296C-F145-425E-B082-E9B82C230BA6}" type="presOf" srcId="{8AA43D38-BF32-430D-A3D6-18FF1B89E84E}" destId="{B7A79D13-7B7C-4862-A1BC-38AFC7BBE035}" srcOrd="0" destOrd="0" presId="urn:microsoft.com/office/officeart/2005/8/layout/vList2"/>
    <dgm:cxn modelId="{24B53B49-F0A9-4F5C-8FD9-020D2CDEA6B1}" srcId="{8AA43D38-BF32-430D-A3D6-18FF1B89E84E}" destId="{57707196-4E0B-4AB3-9382-F9F518FBB530}" srcOrd="2" destOrd="0" parTransId="{A1A38D25-150E-4EB1-AFFF-367F9529E257}" sibTransId="{C7DB952F-259D-4951-810A-4832B8C423A8}"/>
    <dgm:cxn modelId="{C6F95C70-DD47-43A8-AEF8-A7F09AF004EB}" srcId="{8AA43D38-BF32-430D-A3D6-18FF1B89E84E}" destId="{84A60F99-1BFC-4DE7-A0A4-9DB42B95C28C}" srcOrd="0" destOrd="0" parTransId="{3A460CBA-9F73-4841-B119-4BC9BA64A37C}" sibTransId="{E2B5B1AE-A200-4A7B-ADC7-FD20B2A865F1}"/>
    <dgm:cxn modelId="{5EDDE134-5637-4341-8893-3592A35CFBF9}" type="presOf" srcId="{781A54BE-E7CC-4126-82FA-A32D24EC26EF}" destId="{8D6010A6-8400-4BFF-83D1-493C73EF6ED3}" srcOrd="0" destOrd="0" presId="urn:microsoft.com/office/officeart/2005/8/layout/vList2"/>
    <dgm:cxn modelId="{88D5B542-A8FE-42C2-A316-53A9056241A9}" srcId="{8AA43D38-BF32-430D-A3D6-18FF1B89E84E}" destId="{781A54BE-E7CC-4126-82FA-A32D24EC26EF}" srcOrd="1" destOrd="0" parTransId="{1A2FFDFA-87BB-4DD2-BB05-F41C20215C59}" sibTransId="{8844D3ED-7CD7-48FE-A123-B21F2FF59CAA}"/>
    <dgm:cxn modelId="{42DF37BA-C834-4363-A9DD-2287179D99F5}" type="presOf" srcId="{84A60F99-1BFC-4DE7-A0A4-9DB42B95C28C}" destId="{83F38392-2ED7-4D47-B019-B4BFB4F76583}" srcOrd="0" destOrd="0" presId="urn:microsoft.com/office/officeart/2005/8/layout/vList2"/>
    <dgm:cxn modelId="{46B9E6C7-8E00-4471-BD66-15660DF146EA}" type="presOf" srcId="{57707196-4E0B-4AB3-9382-F9F518FBB530}" destId="{4FF78952-69CD-40F5-A3DA-4224026BC719}" srcOrd="0" destOrd="0" presId="urn:microsoft.com/office/officeart/2005/8/layout/vList2"/>
    <dgm:cxn modelId="{F0654C82-D3FC-4E00-B3B5-4898201F3E1B}" type="presParOf" srcId="{B7A79D13-7B7C-4862-A1BC-38AFC7BBE035}" destId="{83F38392-2ED7-4D47-B019-B4BFB4F76583}" srcOrd="0" destOrd="0" presId="urn:microsoft.com/office/officeart/2005/8/layout/vList2"/>
    <dgm:cxn modelId="{D28A84D2-C27E-4FF3-851D-0DBC970A8AE7}" type="presParOf" srcId="{B7A79D13-7B7C-4862-A1BC-38AFC7BBE035}" destId="{A054E188-7B3A-4DCF-822E-F935A4F9149E}" srcOrd="1" destOrd="0" presId="urn:microsoft.com/office/officeart/2005/8/layout/vList2"/>
    <dgm:cxn modelId="{12B2B47E-6682-4D5C-A8E9-27E2D3B9E028}" type="presParOf" srcId="{B7A79D13-7B7C-4862-A1BC-38AFC7BBE035}" destId="{8D6010A6-8400-4BFF-83D1-493C73EF6ED3}" srcOrd="2" destOrd="0" presId="urn:microsoft.com/office/officeart/2005/8/layout/vList2"/>
    <dgm:cxn modelId="{3BA26AF2-E67B-49D1-8AC6-051300A96043}" type="presParOf" srcId="{B7A79D13-7B7C-4862-A1BC-38AFC7BBE035}" destId="{3A3A86D6-8E20-48B9-8357-599813ECACF1}" srcOrd="3" destOrd="0" presId="urn:microsoft.com/office/officeart/2005/8/layout/vList2"/>
    <dgm:cxn modelId="{11F7D6EE-08C2-46C7-854E-A51D22FE7D0D}" type="presParOf" srcId="{B7A79D13-7B7C-4862-A1BC-38AFC7BBE035}" destId="{4FF78952-69CD-40F5-A3DA-4224026BC719}" srcOrd="4" destOrd="0" presId="urn:microsoft.com/office/officeart/2005/8/layout/vList2"/>
    <dgm:cxn modelId="{7EA2DDD5-9F6C-4C1C-AC0F-FAE2976E8213}" type="presParOf" srcId="{B7A79D13-7B7C-4862-A1BC-38AFC7BBE035}" destId="{7CBEB9F5-90DA-4279-806C-FD98116E43DC}" srcOrd="5" destOrd="0" presId="urn:microsoft.com/office/officeart/2005/8/layout/vList2"/>
    <dgm:cxn modelId="{B4A4CFE4-D976-4C73-9AF4-86C312DE3494}" type="presParOf" srcId="{B7A79D13-7B7C-4862-A1BC-38AFC7BBE035}" destId="{BDEB43E1-30FF-4217-8998-D034DC90A0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517DB-2451-40BA-8B6C-D514FADB0AF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AF432A-DCBF-491C-837F-39891D4D89B5}">
      <dgm:prSet/>
      <dgm:spPr/>
      <dgm:t>
        <a:bodyPr/>
        <a:lstStyle/>
        <a:p>
          <a:r>
            <a:rPr lang="en-US" dirty="0"/>
            <a:t>Unique to Ventura County SELPA and Antelope Valley</a:t>
          </a:r>
        </a:p>
      </dgm:t>
    </dgm:pt>
    <dgm:pt modelId="{DD36C11B-8D97-4F5C-B67E-7E8CF6A7111A}" type="parTrans" cxnId="{9A969059-DAAB-4615-9534-3AF9BF356E2D}">
      <dgm:prSet/>
      <dgm:spPr/>
      <dgm:t>
        <a:bodyPr/>
        <a:lstStyle/>
        <a:p>
          <a:endParaRPr lang="en-US"/>
        </a:p>
      </dgm:t>
    </dgm:pt>
    <dgm:pt modelId="{BA28F7DF-9644-4FD2-8877-0EF0223D5ABC}" type="sibTrans" cxnId="{9A969059-DAAB-4615-9534-3AF9BF356E2D}">
      <dgm:prSet/>
      <dgm:spPr/>
      <dgm:t>
        <a:bodyPr/>
        <a:lstStyle/>
        <a:p>
          <a:endParaRPr lang="en-US"/>
        </a:p>
      </dgm:t>
    </dgm:pt>
    <dgm:pt modelId="{9857BB68-4962-4E60-8D42-5CC281E461DC}">
      <dgm:prSet/>
      <dgm:spPr/>
      <dgm:t>
        <a:bodyPr/>
        <a:lstStyle/>
        <a:p>
          <a:r>
            <a:rPr lang="en-US"/>
            <a:t>Intensive, in-home services to address issues at school</a:t>
          </a:r>
        </a:p>
      </dgm:t>
    </dgm:pt>
    <dgm:pt modelId="{D35F894C-705E-43FE-9FF1-751567540AE5}" type="parTrans" cxnId="{AC5B4E2F-0B75-4CF4-A9CC-ACAF60F02960}">
      <dgm:prSet/>
      <dgm:spPr/>
      <dgm:t>
        <a:bodyPr/>
        <a:lstStyle/>
        <a:p>
          <a:endParaRPr lang="en-US"/>
        </a:p>
      </dgm:t>
    </dgm:pt>
    <dgm:pt modelId="{C28F08B3-B15B-4C50-88C3-86D0ABB7014C}" type="sibTrans" cxnId="{AC5B4E2F-0B75-4CF4-A9CC-ACAF60F02960}">
      <dgm:prSet/>
      <dgm:spPr/>
      <dgm:t>
        <a:bodyPr/>
        <a:lstStyle/>
        <a:p>
          <a:endParaRPr lang="en-US"/>
        </a:p>
      </dgm:t>
    </dgm:pt>
    <dgm:pt modelId="{D9A762F7-D77D-4B1A-AABF-C92D520DC31B}">
      <dgm:prSet/>
      <dgm:spPr/>
      <dgm:t>
        <a:bodyPr/>
        <a:lstStyle/>
        <a:p>
          <a:r>
            <a:rPr lang="en-US"/>
            <a:t>Support services to prevent Residential Treatment</a:t>
          </a:r>
        </a:p>
      </dgm:t>
    </dgm:pt>
    <dgm:pt modelId="{73B1C36C-BFDE-4D9E-91DD-8646B9DF6627}" type="parTrans" cxnId="{EE0E83C4-E9AA-467B-BCA8-5A9BBC74A879}">
      <dgm:prSet/>
      <dgm:spPr/>
      <dgm:t>
        <a:bodyPr/>
        <a:lstStyle/>
        <a:p>
          <a:endParaRPr lang="en-US"/>
        </a:p>
      </dgm:t>
    </dgm:pt>
    <dgm:pt modelId="{75FF51BF-FFE1-47CE-A956-744436E950BE}" type="sibTrans" cxnId="{EE0E83C4-E9AA-467B-BCA8-5A9BBC74A879}">
      <dgm:prSet/>
      <dgm:spPr/>
      <dgm:t>
        <a:bodyPr/>
        <a:lstStyle/>
        <a:p>
          <a:endParaRPr lang="en-US"/>
        </a:p>
      </dgm:t>
    </dgm:pt>
    <dgm:pt modelId="{79BA11B0-9C34-4A21-ABCA-0BD485A4C578}">
      <dgm:prSet/>
      <dgm:spPr/>
      <dgm:t>
        <a:bodyPr/>
        <a:lstStyle/>
        <a:p>
          <a:r>
            <a:rPr lang="en-US"/>
            <a:t>Support for family and students returning home from Residential Treatment.</a:t>
          </a:r>
        </a:p>
      </dgm:t>
    </dgm:pt>
    <dgm:pt modelId="{72E76383-5A21-456B-8096-FCA0CB5393B3}" type="parTrans" cxnId="{65FBD5B0-8C49-40E6-B3A5-BE31261421E6}">
      <dgm:prSet/>
      <dgm:spPr/>
      <dgm:t>
        <a:bodyPr/>
        <a:lstStyle/>
        <a:p>
          <a:endParaRPr lang="en-US"/>
        </a:p>
      </dgm:t>
    </dgm:pt>
    <dgm:pt modelId="{C2F055B4-E2F0-49BC-83D7-050E4945AC97}" type="sibTrans" cxnId="{65FBD5B0-8C49-40E6-B3A5-BE31261421E6}">
      <dgm:prSet/>
      <dgm:spPr/>
      <dgm:t>
        <a:bodyPr/>
        <a:lstStyle/>
        <a:p>
          <a:endParaRPr lang="en-US"/>
        </a:p>
      </dgm:t>
    </dgm:pt>
    <dgm:pt modelId="{EF69DEC9-4BDE-484C-AFF5-AB9C39FCC16B}" type="pres">
      <dgm:prSet presAssocID="{DD1517DB-2451-40BA-8B6C-D514FADB0AF7}" presName="linear" presStyleCnt="0">
        <dgm:presLayoutVars>
          <dgm:animLvl val="lvl"/>
          <dgm:resizeHandles val="exact"/>
        </dgm:presLayoutVars>
      </dgm:prSet>
      <dgm:spPr/>
      <dgm:t>
        <a:bodyPr/>
        <a:lstStyle/>
        <a:p>
          <a:endParaRPr lang="en-US"/>
        </a:p>
      </dgm:t>
    </dgm:pt>
    <dgm:pt modelId="{82B39FF3-2DB8-4AE7-ABB0-421EB4687DBB}" type="pres">
      <dgm:prSet presAssocID="{17AF432A-DCBF-491C-837F-39891D4D89B5}" presName="parentText" presStyleLbl="node1" presStyleIdx="0" presStyleCnt="4">
        <dgm:presLayoutVars>
          <dgm:chMax val="0"/>
          <dgm:bulletEnabled val="1"/>
        </dgm:presLayoutVars>
      </dgm:prSet>
      <dgm:spPr/>
      <dgm:t>
        <a:bodyPr/>
        <a:lstStyle/>
        <a:p>
          <a:endParaRPr lang="en-US"/>
        </a:p>
      </dgm:t>
    </dgm:pt>
    <dgm:pt modelId="{0FD5B599-21BD-4AEF-B2CC-1A82ABB048A8}" type="pres">
      <dgm:prSet presAssocID="{BA28F7DF-9644-4FD2-8877-0EF0223D5ABC}" presName="spacer" presStyleCnt="0"/>
      <dgm:spPr/>
    </dgm:pt>
    <dgm:pt modelId="{6EEC0CAA-A64D-408B-A45B-85B7F6215536}" type="pres">
      <dgm:prSet presAssocID="{9857BB68-4962-4E60-8D42-5CC281E461DC}" presName="parentText" presStyleLbl="node1" presStyleIdx="1" presStyleCnt="4">
        <dgm:presLayoutVars>
          <dgm:chMax val="0"/>
          <dgm:bulletEnabled val="1"/>
        </dgm:presLayoutVars>
      </dgm:prSet>
      <dgm:spPr/>
      <dgm:t>
        <a:bodyPr/>
        <a:lstStyle/>
        <a:p>
          <a:endParaRPr lang="en-US"/>
        </a:p>
      </dgm:t>
    </dgm:pt>
    <dgm:pt modelId="{9ACC9A1C-A608-4CE0-A88A-123804F29295}" type="pres">
      <dgm:prSet presAssocID="{C28F08B3-B15B-4C50-88C3-86D0ABB7014C}" presName="spacer" presStyleCnt="0"/>
      <dgm:spPr/>
    </dgm:pt>
    <dgm:pt modelId="{E7E5AEAA-A3B5-4E96-ACB1-BBD6CD59E55E}" type="pres">
      <dgm:prSet presAssocID="{D9A762F7-D77D-4B1A-AABF-C92D520DC31B}" presName="parentText" presStyleLbl="node1" presStyleIdx="2" presStyleCnt="4">
        <dgm:presLayoutVars>
          <dgm:chMax val="0"/>
          <dgm:bulletEnabled val="1"/>
        </dgm:presLayoutVars>
      </dgm:prSet>
      <dgm:spPr/>
      <dgm:t>
        <a:bodyPr/>
        <a:lstStyle/>
        <a:p>
          <a:endParaRPr lang="en-US"/>
        </a:p>
      </dgm:t>
    </dgm:pt>
    <dgm:pt modelId="{F59E7CE1-294B-4D9F-BE4B-12DEAC3F4B16}" type="pres">
      <dgm:prSet presAssocID="{75FF51BF-FFE1-47CE-A956-744436E950BE}" presName="spacer" presStyleCnt="0"/>
      <dgm:spPr/>
    </dgm:pt>
    <dgm:pt modelId="{6F344496-D4F4-4D7B-83E5-D371D0101EE1}" type="pres">
      <dgm:prSet presAssocID="{79BA11B0-9C34-4A21-ABCA-0BD485A4C578}" presName="parentText" presStyleLbl="node1" presStyleIdx="3" presStyleCnt="4">
        <dgm:presLayoutVars>
          <dgm:chMax val="0"/>
          <dgm:bulletEnabled val="1"/>
        </dgm:presLayoutVars>
      </dgm:prSet>
      <dgm:spPr/>
      <dgm:t>
        <a:bodyPr/>
        <a:lstStyle/>
        <a:p>
          <a:endParaRPr lang="en-US"/>
        </a:p>
      </dgm:t>
    </dgm:pt>
  </dgm:ptLst>
  <dgm:cxnLst>
    <dgm:cxn modelId="{EEC2A145-5508-4892-A521-448B250A6CDE}" type="presOf" srcId="{DD1517DB-2451-40BA-8B6C-D514FADB0AF7}" destId="{EF69DEC9-4BDE-484C-AFF5-AB9C39FCC16B}" srcOrd="0" destOrd="0" presId="urn:microsoft.com/office/officeart/2005/8/layout/vList2"/>
    <dgm:cxn modelId="{68859853-711E-4744-B297-16FD698BA309}" type="presOf" srcId="{D9A762F7-D77D-4B1A-AABF-C92D520DC31B}" destId="{E7E5AEAA-A3B5-4E96-ACB1-BBD6CD59E55E}" srcOrd="0" destOrd="0" presId="urn:microsoft.com/office/officeart/2005/8/layout/vList2"/>
    <dgm:cxn modelId="{06B3E36D-A073-4130-842F-62C0909AAC4B}" type="presOf" srcId="{17AF432A-DCBF-491C-837F-39891D4D89B5}" destId="{82B39FF3-2DB8-4AE7-ABB0-421EB4687DBB}" srcOrd="0" destOrd="0" presId="urn:microsoft.com/office/officeart/2005/8/layout/vList2"/>
    <dgm:cxn modelId="{AC5B4E2F-0B75-4CF4-A9CC-ACAF60F02960}" srcId="{DD1517DB-2451-40BA-8B6C-D514FADB0AF7}" destId="{9857BB68-4962-4E60-8D42-5CC281E461DC}" srcOrd="1" destOrd="0" parTransId="{D35F894C-705E-43FE-9FF1-751567540AE5}" sibTransId="{C28F08B3-B15B-4C50-88C3-86D0ABB7014C}"/>
    <dgm:cxn modelId="{65FBD5B0-8C49-40E6-B3A5-BE31261421E6}" srcId="{DD1517DB-2451-40BA-8B6C-D514FADB0AF7}" destId="{79BA11B0-9C34-4A21-ABCA-0BD485A4C578}" srcOrd="3" destOrd="0" parTransId="{72E76383-5A21-456B-8096-FCA0CB5393B3}" sibTransId="{C2F055B4-E2F0-49BC-83D7-050E4945AC97}"/>
    <dgm:cxn modelId="{EE0E83C4-E9AA-467B-BCA8-5A9BBC74A879}" srcId="{DD1517DB-2451-40BA-8B6C-D514FADB0AF7}" destId="{D9A762F7-D77D-4B1A-AABF-C92D520DC31B}" srcOrd="2" destOrd="0" parTransId="{73B1C36C-BFDE-4D9E-91DD-8646B9DF6627}" sibTransId="{75FF51BF-FFE1-47CE-A956-744436E950BE}"/>
    <dgm:cxn modelId="{9A969059-DAAB-4615-9534-3AF9BF356E2D}" srcId="{DD1517DB-2451-40BA-8B6C-D514FADB0AF7}" destId="{17AF432A-DCBF-491C-837F-39891D4D89B5}" srcOrd="0" destOrd="0" parTransId="{DD36C11B-8D97-4F5C-B67E-7E8CF6A7111A}" sibTransId="{BA28F7DF-9644-4FD2-8877-0EF0223D5ABC}"/>
    <dgm:cxn modelId="{64FD2B04-28A3-4B49-BE12-491F8661F261}" type="presOf" srcId="{79BA11B0-9C34-4A21-ABCA-0BD485A4C578}" destId="{6F344496-D4F4-4D7B-83E5-D371D0101EE1}" srcOrd="0" destOrd="0" presId="urn:microsoft.com/office/officeart/2005/8/layout/vList2"/>
    <dgm:cxn modelId="{34949F6F-E410-4B0E-AC4D-9783B9CB0B14}" type="presOf" srcId="{9857BB68-4962-4E60-8D42-5CC281E461DC}" destId="{6EEC0CAA-A64D-408B-A45B-85B7F6215536}" srcOrd="0" destOrd="0" presId="urn:microsoft.com/office/officeart/2005/8/layout/vList2"/>
    <dgm:cxn modelId="{148BDC1F-EBD2-4623-B879-D640100868FF}" type="presParOf" srcId="{EF69DEC9-4BDE-484C-AFF5-AB9C39FCC16B}" destId="{82B39FF3-2DB8-4AE7-ABB0-421EB4687DBB}" srcOrd="0" destOrd="0" presId="urn:microsoft.com/office/officeart/2005/8/layout/vList2"/>
    <dgm:cxn modelId="{858B31B6-7BDD-4DFD-B65C-A87750794C8D}" type="presParOf" srcId="{EF69DEC9-4BDE-484C-AFF5-AB9C39FCC16B}" destId="{0FD5B599-21BD-4AEF-B2CC-1A82ABB048A8}" srcOrd="1" destOrd="0" presId="urn:microsoft.com/office/officeart/2005/8/layout/vList2"/>
    <dgm:cxn modelId="{1101E112-4CA1-4539-BA61-81C07641D2C5}" type="presParOf" srcId="{EF69DEC9-4BDE-484C-AFF5-AB9C39FCC16B}" destId="{6EEC0CAA-A64D-408B-A45B-85B7F6215536}" srcOrd="2" destOrd="0" presId="urn:microsoft.com/office/officeart/2005/8/layout/vList2"/>
    <dgm:cxn modelId="{5D375840-A1F6-4EF7-B34A-D3898F93852C}" type="presParOf" srcId="{EF69DEC9-4BDE-484C-AFF5-AB9C39FCC16B}" destId="{9ACC9A1C-A608-4CE0-A88A-123804F29295}" srcOrd="3" destOrd="0" presId="urn:microsoft.com/office/officeart/2005/8/layout/vList2"/>
    <dgm:cxn modelId="{135810EC-C330-47AB-9258-4E201C89125D}" type="presParOf" srcId="{EF69DEC9-4BDE-484C-AFF5-AB9C39FCC16B}" destId="{E7E5AEAA-A3B5-4E96-ACB1-BBD6CD59E55E}" srcOrd="4" destOrd="0" presId="urn:microsoft.com/office/officeart/2005/8/layout/vList2"/>
    <dgm:cxn modelId="{FC870886-A0FE-4B23-8C2A-1F7C251F39E1}" type="presParOf" srcId="{EF69DEC9-4BDE-484C-AFF5-AB9C39FCC16B}" destId="{F59E7CE1-294B-4D9F-BE4B-12DEAC3F4B16}" srcOrd="5" destOrd="0" presId="urn:microsoft.com/office/officeart/2005/8/layout/vList2"/>
    <dgm:cxn modelId="{934DBCE1-B9D4-484C-8C7C-06AA8D651634}" type="presParOf" srcId="{EF69DEC9-4BDE-484C-AFF5-AB9C39FCC16B}" destId="{6F344496-D4F4-4D7B-83E5-D371D0101EE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1517DB-2451-40BA-8B6C-D514FADB0AF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AF432A-DCBF-491C-837F-39891D4D89B5}">
      <dgm:prSet/>
      <dgm:spPr/>
      <dgm:t>
        <a:bodyPr/>
        <a:lstStyle/>
        <a:p>
          <a:r>
            <a:rPr lang="es-ES" dirty="0" smtClean="0"/>
            <a:t>Único para el SELPA del Condado de Ventura y el Valle del Antílope</a:t>
          </a:r>
          <a:endParaRPr lang="en-US" dirty="0"/>
        </a:p>
      </dgm:t>
    </dgm:pt>
    <dgm:pt modelId="{DD36C11B-8D97-4F5C-B67E-7E8CF6A7111A}" type="parTrans" cxnId="{9A969059-DAAB-4615-9534-3AF9BF356E2D}">
      <dgm:prSet/>
      <dgm:spPr/>
      <dgm:t>
        <a:bodyPr/>
        <a:lstStyle/>
        <a:p>
          <a:endParaRPr lang="en-US"/>
        </a:p>
      </dgm:t>
    </dgm:pt>
    <dgm:pt modelId="{BA28F7DF-9644-4FD2-8877-0EF0223D5ABC}" type="sibTrans" cxnId="{9A969059-DAAB-4615-9534-3AF9BF356E2D}">
      <dgm:prSet/>
      <dgm:spPr/>
      <dgm:t>
        <a:bodyPr/>
        <a:lstStyle/>
        <a:p>
          <a:endParaRPr lang="en-US"/>
        </a:p>
      </dgm:t>
    </dgm:pt>
    <dgm:pt modelId="{9857BB68-4962-4E60-8D42-5CC281E461DC}">
      <dgm:prSet/>
      <dgm:spPr/>
      <dgm:t>
        <a:bodyPr/>
        <a:lstStyle/>
        <a:p>
          <a:r>
            <a:rPr lang="es-ES" smtClean="0"/>
            <a:t>Servicios intensivos en el hogar para abordar problemas en la escuela</a:t>
          </a:r>
          <a:endParaRPr lang="en-US" dirty="0"/>
        </a:p>
      </dgm:t>
    </dgm:pt>
    <dgm:pt modelId="{D35F894C-705E-43FE-9FF1-751567540AE5}" type="parTrans" cxnId="{AC5B4E2F-0B75-4CF4-A9CC-ACAF60F02960}">
      <dgm:prSet/>
      <dgm:spPr/>
      <dgm:t>
        <a:bodyPr/>
        <a:lstStyle/>
        <a:p>
          <a:endParaRPr lang="en-US"/>
        </a:p>
      </dgm:t>
    </dgm:pt>
    <dgm:pt modelId="{C28F08B3-B15B-4C50-88C3-86D0ABB7014C}" type="sibTrans" cxnId="{AC5B4E2F-0B75-4CF4-A9CC-ACAF60F02960}">
      <dgm:prSet/>
      <dgm:spPr/>
      <dgm:t>
        <a:bodyPr/>
        <a:lstStyle/>
        <a:p>
          <a:endParaRPr lang="en-US"/>
        </a:p>
      </dgm:t>
    </dgm:pt>
    <dgm:pt modelId="{D9A762F7-D77D-4B1A-AABF-C92D520DC31B}">
      <dgm:prSet/>
      <dgm:spPr/>
      <dgm:t>
        <a:bodyPr/>
        <a:lstStyle/>
        <a:p>
          <a:r>
            <a:rPr lang="es-ES" smtClean="0"/>
            <a:t>Servicios de apoyo para prevenir el tratamiento residencial</a:t>
          </a:r>
          <a:endParaRPr lang="en-US" dirty="0"/>
        </a:p>
      </dgm:t>
    </dgm:pt>
    <dgm:pt modelId="{73B1C36C-BFDE-4D9E-91DD-8646B9DF6627}" type="parTrans" cxnId="{EE0E83C4-E9AA-467B-BCA8-5A9BBC74A879}">
      <dgm:prSet/>
      <dgm:spPr/>
      <dgm:t>
        <a:bodyPr/>
        <a:lstStyle/>
        <a:p>
          <a:endParaRPr lang="en-US"/>
        </a:p>
      </dgm:t>
    </dgm:pt>
    <dgm:pt modelId="{75FF51BF-FFE1-47CE-A956-744436E950BE}" type="sibTrans" cxnId="{EE0E83C4-E9AA-467B-BCA8-5A9BBC74A879}">
      <dgm:prSet/>
      <dgm:spPr/>
      <dgm:t>
        <a:bodyPr/>
        <a:lstStyle/>
        <a:p>
          <a:endParaRPr lang="en-US"/>
        </a:p>
      </dgm:t>
    </dgm:pt>
    <dgm:pt modelId="{79BA11B0-9C34-4A21-ABCA-0BD485A4C578}">
      <dgm:prSet/>
      <dgm:spPr/>
      <dgm:t>
        <a:bodyPr/>
        <a:lstStyle/>
        <a:p>
          <a:r>
            <a:rPr lang="es-ES" dirty="0" smtClean="0"/>
            <a:t>Apoyo para familias y estudiantes que regresan a casa después del tratamiento residencial</a:t>
          </a:r>
          <a:endParaRPr lang="en-US" dirty="0"/>
        </a:p>
      </dgm:t>
    </dgm:pt>
    <dgm:pt modelId="{72E76383-5A21-456B-8096-FCA0CB5393B3}" type="parTrans" cxnId="{65FBD5B0-8C49-40E6-B3A5-BE31261421E6}">
      <dgm:prSet/>
      <dgm:spPr/>
      <dgm:t>
        <a:bodyPr/>
        <a:lstStyle/>
        <a:p>
          <a:endParaRPr lang="en-US"/>
        </a:p>
      </dgm:t>
    </dgm:pt>
    <dgm:pt modelId="{C2F055B4-E2F0-49BC-83D7-050E4945AC97}" type="sibTrans" cxnId="{65FBD5B0-8C49-40E6-B3A5-BE31261421E6}">
      <dgm:prSet/>
      <dgm:spPr/>
      <dgm:t>
        <a:bodyPr/>
        <a:lstStyle/>
        <a:p>
          <a:endParaRPr lang="en-US"/>
        </a:p>
      </dgm:t>
    </dgm:pt>
    <dgm:pt modelId="{EF69DEC9-4BDE-484C-AFF5-AB9C39FCC16B}" type="pres">
      <dgm:prSet presAssocID="{DD1517DB-2451-40BA-8B6C-D514FADB0AF7}" presName="linear" presStyleCnt="0">
        <dgm:presLayoutVars>
          <dgm:animLvl val="lvl"/>
          <dgm:resizeHandles val="exact"/>
        </dgm:presLayoutVars>
      </dgm:prSet>
      <dgm:spPr/>
      <dgm:t>
        <a:bodyPr/>
        <a:lstStyle/>
        <a:p>
          <a:endParaRPr lang="en-US"/>
        </a:p>
      </dgm:t>
    </dgm:pt>
    <dgm:pt modelId="{82B39FF3-2DB8-4AE7-ABB0-421EB4687DBB}" type="pres">
      <dgm:prSet presAssocID="{17AF432A-DCBF-491C-837F-39891D4D89B5}" presName="parentText" presStyleLbl="node1" presStyleIdx="0" presStyleCnt="4">
        <dgm:presLayoutVars>
          <dgm:chMax val="0"/>
          <dgm:bulletEnabled val="1"/>
        </dgm:presLayoutVars>
      </dgm:prSet>
      <dgm:spPr/>
      <dgm:t>
        <a:bodyPr/>
        <a:lstStyle/>
        <a:p>
          <a:endParaRPr lang="en-US"/>
        </a:p>
      </dgm:t>
    </dgm:pt>
    <dgm:pt modelId="{0FD5B599-21BD-4AEF-B2CC-1A82ABB048A8}" type="pres">
      <dgm:prSet presAssocID="{BA28F7DF-9644-4FD2-8877-0EF0223D5ABC}" presName="spacer" presStyleCnt="0"/>
      <dgm:spPr/>
    </dgm:pt>
    <dgm:pt modelId="{6EEC0CAA-A64D-408B-A45B-85B7F6215536}" type="pres">
      <dgm:prSet presAssocID="{9857BB68-4962-4E60-8D42-5CC281E461DC}" presName="parentText" presStyleLbl="node1" presStyleIdx="1" presStyleCnt="4">
        <dgm:presLayoutVars>
          <dgm:chMax val="0"/>
          <dgm:bulletEnabled val="1"/>
        </dgm:presLayoutVars>
      </dgm:prSet>
      <dgm:spPr/>
      <dgm:t>
        <a:bodyPr/>
        <a:lstStyle/>
        <a:p>
          <a:endParaRPr lang="en-US"/>
        </a:p>
      </dgm:t>
    </dgm:pt>
    <dgm:pt modelId="{9ACC9A1C-A608-4CE0-A88A-123804F29295}" type="pres">
      <dgm:prSet presAssocID="{C28F08B3-B15B-4C50-88C3-86D0ABB7014C}" presName="spacer" presStyleCnt="0"/>
      <dgm:spPr/>
    </dgm:pt>
    <dgm:pt modelId="{E7E5AEAA-A3B5-4E96-ACB1-BBD6CD59E55E}" type="pres">
      <dgm:prSet presAssocID="{D9A762F7-D77D-4B1A-AABF-C92D520DC31B}" presName="parentText" presStyleLbl="node1" presStyleIdx="2" presStyleCnt="4">
        <dgm:presLayoutVars>
          <dgm:chMax val="0"/>
          <dgm:bulletEnabled val="1"/>
        </dgm:presLayoutVars>
      </dgm:prSet>
      <dgm:spPr/>
      <dgm:t>
        <a:bodyPr/>
        <a:lstStyle/>
        <a:p>
          <a:endParaRPr lang="en-US"/>
        </a:p>
      </dgm:t>
    </dgm:pt>
    <dgm:pt modelId="{F59E7CE1-294B-4D9F-BE4B-12DEAC3F4B16}" type="pres">
      <dgm:prSet presAssocID="{75FF51BF-FFE1-47CE-A956-744436E950BE}" presName="spacer" presStyleCnt="0"/>
      <dgm:spPr/>
    </dgm:pt>
    <dgm:pt modelId="{6F344496-D4F4-4D7B-83E5-D371D0101EE1}" type="pres">
      <dgm:prSet presAssocID="{79BA11B0-9C34-4A21-ABCA-0BD485A4C578}" presName="parentText" presStyleLbl="node1" presStyleIdx="3" presStyleCnt="4">
        <dgm:presLayoutVars>
          <dgm:chMax val="0"/>
          <dgm:bulletEnabled val="1"/>
        </dgm:presLayoutVars>
      </dgm:prSet>
      <dgm:spPr/>
      <dgm:t>
        <a:bodyPr/>
        <a:lstStyle/>
        <a:p>
          <a:endParaRPr lang="en-US"/>
        </a:p>
      </dgm:t>
    </dgm:pt>
  </dgm:ptLst>
  <dgm:cxnLst>
    <dgm:cxn modelId="{64FD2B04-28A3-4B49-BE12-491F8661F261}" type="presOf" srcId="{79BA11B0-9C34-4A21-ABCA-0BD485A4C578}" destId="{6F344496-D4F4-4D7B-83E5-D371D0101EE1}" srcOrd="0" destOrd="0" presId="urn:microsoft.com/office/officeart/2005/8/layout/vList2"/>
    <dgm:cxn modelId="{34949F6F-E410-4B0E-AC4D-9783B9CB0B14}" type="presOf" srcId="{9857BB68-4962-4E60-8D42-5CC281E461DC}" destId="{6EEC0CAA-A64D-408B-A45B-85B7F6215536}" srcOrd="0" destOrd="0" presId="urn:microsoft.com/office/officeart/2005/8/layout/vList2"/>
    <dgm:cxn modelId="{EE0E83C4-E9AA-467B-BCA8-5A9BBC74A879}" srcId="{DD1517DB-2451-40BA-8B6C-D514FADB0AF7}" destId="{D9A762F7-D77D-4B1A-AABF-C92D520DC31B}" srcOrd="2" destOrd="0" parTransId="{73B1C36C-BFDE-4D9E-91DD-8646B9DF6627}" sibTransId="{75FF51BF-FFE1-47CE-A956-744436E950BE}"/>
    <dgm:cxn modelId="{06B3E36D-A073-4130-842F-62C0909AAC4B}" type="presOf" srcId="{17AF432A-DCBF-491C-837F-39891D4D89B5}" destId="{82B39FF3-2DB8-4AE7-ABB0-421EB4687DBB}" srcOrd="0" destOrd="0" presId="urn:microsoft.com/office/officeart/2005/8/layout/vList2"/>
    <dgm:cxn modelId="{9A969059-DAAB-4615-9534-3AF9BF356E2D}" srcId="{DD1517DB-2451-40BA-8B6C-D514FADB0AF7}" destId="{17AF432A-DCBF-491C-837F-39891D4D89B5}" srcOrd="0" destOrd="0" parTransId="{DD36C11B-8D97-4F5C-B67E-7E8CF6A7111A}" sibTransId="{BA28F7DF-9644-4FD2-8877-0EF0223D5ABC}"/>
    <dgm:cxn modelId="{65FBD5B0-8C49-40E6-B3A5-BE31261421E6}" srcId="{DD1517DB-2451-40BA-8B6C-D514FADB0AF7}" destId="{79BA11B0-9C34-4A21-ABCA-0BD485A4C578}" srcOrd="3" destOrd="0" parTransId="{72E76383-5A21-456B-8096-FCA0CB5393B3}" sibTransId="{C2F055B4-E2F0-49BC-83D7-050E4945AC97}"/>
    <dgm:cxn modelId="{EEC2A145-5508-4892-A521-448B250A6CDE}" type="presOf" srcId="{DD1517DB-2451-40BA-8B6C-D514FADB0AF7}" destId="{EF69DEC9-4BDE-484C-AFF5-AB9C39FCC16B}" srcOrd="0" destOrd="0" presId="urn:microsoft.com/office/officeart/2005/8/layout/vList2"/>
    <dgm:cxn modelId="{68859853-711E-4744-B297-16FD698BA309}" type="presOf" srcId="{D9A762F7-D77D-4B1A-AABF-C92D520DC31B}" destId="{E7E5AEAA-A3B5-4E96-ACB1-BBD6CD59E55E}" srcOrd="0" destOrd="0" presId="urn:microsoft.com/office/officeart/2005/8/layout/vList2"/>
    <dgm:cxn modelId="{AC5B4E2F-0B75-4CF4-A9CC-ACAF60F02960}" srcId="{DD1517DB-2451-40BA-8B6C-D514FADB0AF7}" destId="{9857BB68-4962-4E60-8D42-5CC281E461DC}" srcOrd="1" destOrd="0" parTransId="{D35F894C-705E-43FE-9FF1-751567540AE5}" sibTransId="{C28F08B3-B15B-4C50-88C3-86D0ABB7014C}"/>
    <dgm:cxn modelId="{148BDC1F-EBD2-4623-B879-D640100868FF}" type="presParOf" srcId="{EF69DEC9-4BDE-484C-AFF5-AB9C39FCC16B}" destId="{82B39FF3-2DB8-4AE7-ABB0-421EB4687DBB}" srcOrd="0" destOrd="0" presId="urn:microsoft.com/office/officeart/2005/8/layout/vList2"/>
    <dgm:cxn modelId="{858B31B6-7BDD-4DFD-B65C-A87750794C8D}" type="presParOf" srcId="{EF69DEC9-4BDE-484C-AFF5-AB9C39FCC16B}" destId="{0FD5B599-21BD-4AEF-B2CC-1A82ABB048A8}" srcOrd="1" destOrd="0" presId="urn:microsoft.com/office/officeart/2005/8/layout/vList2"/>
    <dgm:cxn modelId="{1101E112-4CA1-4539-BA61-81C07641D2C5}" type="presParOf" srcId="{EF69DEC9-4BDE-484C-AFF5-AB9C39FCC16B}" destId="{6EEC0CAA-A64D-408B-A45B-85B7F6215536}" srcOrd="2" destOrd="0" presId="urn:microsoft.com/office/officeart/2005/8/layout/vList2"/>
    <dgm:cxn modelId="{5D375840-A1F6-4EF7-B34A-D3898F93852C}" type="presParOf" srcId="{EF69DEC9-4BDE-484C-AFF5-AB9C39FCC16B}" destId="{9ACC9A1C-A608-4CE0-A88A-123804F29295}" srcOrd="3" destOrd="0" presId="urn:microsoft.com/office/officeart/2005/8/layout/vList2"/>
    <dgm:cxn modelId="{135810EC-C330-47AB-9258-4E201C89125D}" type="presParOf" srcId="{EF69DEC9-4BDE-484C-AFF5-AB9C39FCC16B}" destId="{E7E5AEAA-A3B5-4E96-ACB1-BBD6CD59E55E}" srcOrd="4" destOrd="0" presId="urn:microsoft.com/office/officeart/2005/8/layout/vList2"/>
    <dgm:cxn modelId="{FC870886-A0FE-4B23-8C2A-1F7C251F39E1}" type="presParOf" srcId="{EF69DEC9-4BDE-484C-AFF5-AB9C39FCC16B}" destId="{F59E7CE1-294B-4D9F-BE4B-12DEAC3F4B16}" srcOrd="5" destOrd="0" presId="urn:microsoft.com/office/officeart/2005/8/layout/vList2"/>
    <dgm:cxn modelId="{934DBCE1-B9D4-484C-8C7C-06AA8D651634}" type="presParOf" srcId="{EF69DEC9-4BDE-484C-AFF5-AB9C39FCC16B}" destId="{6F344496-D4F4-4D7B-83E5-D371D0101EE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829234-5E62-4335-98D1-4CF3E80121F3}"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7851B0DA-AADF-46A3-B832-E66EC056D736}">
      <dgm:prSet/>
      <dgm:spPr/>
      <dgm:t>
        <a:bodyPr/>
        <a:lstStyle/>
        <a:p>
          <a:r>
            <a:rPr lang="en-US" dirty="0"/>
            <a:t>Option 1:</a:t>
          </a:r>
        </a:p>
        <a:p>
          <a:r>
            <a:rPr lang="en-US" dirty="0"/>
            <a:t>Behavioral Specialists (Youth Partners) with a bachelor’s degree in a related field.</a:t>
          </a:r>
        </a:p>
        <a:p>
          <a:r>
            <a:rPr lang="en-US" dirty="0"/>
            <a:t>Works 1:1 with student implementing skill building interventions to decrease maladaptive behaviors and access education. </a:t>
          </a:r>
        </a:p>
      </dgm:t>
    </dgm:pt>
    <dgm:pt modelId="{D53A7AA9-4923-491A-B184-DEA60750ED4F}" type="parTrans" cxnId="{034B2F1F-DE75-4998-9B89-CBB17828D2F8}">
      <dgm:prSet/>
      <dgm:spPr/>
      <dgm:t>
        <a:bodyPr/>
        <a:lstStyle/>
        <a:p>
          <a:endParaRPr lang="en-US"/>
        </a:p>
      </dgm:t>
    </dgm:pt>
    <dgm:pt modelId="{90F39F8B-C02F-4C60-958B-DE60D364C5C1}" type="sibTrans" cxnId="{034B2F1F-DE75-4998-9B89-CBB17828D2F8}">
      <dgm:prSet phldrT="1" phldr="0"/>
      <dgm:spPr/>
      <dgm:t>
        <a:bodyPr/>
        <a:lstStyle/>
        <a:p>
          <a:r>
            <a:rPr lang="en-US"/>
            <a:t>1</a:t>
          </a:r>
          <a:endParaRPr lang="en-US" dirty="0"/>
        </a:p>
      </dgm:t>
    </dgm:pt>
    <dgm:pt modelId="{D8050919-5475-4AC5-A085-485C9BC2C645}">
      <dgm:prSet/>
      <dgm:spPr/>
      <dgm:t>
        <a:bodyPr/>
        <a:lstStyle/>
        <a:p>
          <a:r>
            <a:rPr lang="en-US" dirty="0"/>
            <a:t>Option 2:</a:t>
          </a:r>
        </a:p>
        <a:p>
          <a:r>
            <a:rPr lang="en-US" dirty="0"/>
            <a:t>Family Case Manager – master’s level staff that facilitates weekly Family Support Team Meetings; completes behavioral treatment Plan based on IEO S/E goals</a:t>
          </a:r>
        </a:p>
        <a:p>
          <a:r>
            <a:rPr lang="en-US" dirty="0"/>
            <a:t>Parent Partner – meets with parent 1x/week to provide support, resources, parent coaching </a:t>
          </a:r>
        </a:p>
      </dgm:t>
    </dgm:pt>
    <dgm:pt modelId="{9D8B9C32-094C-4EEB-9D3C-4A85DE52F860}" type="parTrans" cxnId="{17F61D6C-21F4-4C82-98BB-9BD74EEE96BA}">
      <dgm:prSet/>
      <dgm:spPr/>
      <dgm:t>
        <a:bodyPr/>
        <a:lstStyle/>
        <a:p>
          <a:endParaRPr lang="en-US"/>
        </a:p>
      </dgm:t>
    </dgm:pt>
    <dgm:pt modelId="{B2A67D41-D877-4390-A901-5FB1DFAFED74}" type="sibTrans" cxnId="{17F61D6C-21F4-4C82-98BB-9BD74EEE96BA}">
      <dgm:prSet phldrT="2" phldr="0"/>
      <dgm:spPr/>
      <dgm:t>
        <a:bodyPr/>
        <a:lstStyle/>
        <a:p>
          <a:r>
            <a:rPr lang="en-US"/>
            <a:t>2</a:t>
          </a:r>
        </a:p>
      </dgm:t>
    </dgm:pt>
    <dgm:pt modelId="{0944B3F4-EDFF-4407-8A20-17B2A3BBE503}">
      <dgm:prSet/>
      <dgm:spPr/>
      <dgm:t>
        <a:bodyPr/>
        <a:lstStyle/>
        <a:p>
          <a:r>
            <a:rPr lang="en-US" dirty="0"/>
            <a:t>Option 3:</a:t>
          </a:r>
        </a:p>
        <a:p>
          <a:r>
            <a:rPr lang="en-US" dirty="0"/>
            <a:t>All three service providers (FCM, PP, YP) working together with the school and IEP team to bridge gap between home and school, assist with consistency across environments  </a:t>
          </a:r>
        </a:p>
      </dgm:t>
    </dgm:pt>
    <dgm:pt modelId="{2AA497D9-46D2-4C1B-8B87-78E0ED9E5676}" type="parTrans" cxnId="{51E4521A-6C1A-4E55-BA4C-C762B874869E}">
      <dgm:prSet/>
      <dgm:spPr/>
      <dgm:t>
        <a:bodyPr/>
        <a:lstStyle/>
        <a:p>
          <a:endParaRPr lang="en-US"/>
        </a:p>
      </dgm:t>
    </dgm:pt>
    <dgm:pt modelId="{3D01B177-4706-4EFE-B460-4EBABFB9091B}" type="sibTrans" cxnId="{51E4521A-6C1A-4E55-BA4C-C762B874869E}">
      <dgm:prSet phldrT="3" phldr="0"/>
      <dgm:spPr/>
      <dgm:t>
        <a:bodyPr/>
        <a:lstStyle/>
        <a:p>
          <a:r>
            <a:rPr lang="en-US"/>
            <a:t>3</a:t>
          </a:r>
        </a:p>
      </dgm:t>
    </dgm:pt>
    <dgm:pt modelId="{0579AFB9-9713-4882-A618-907F2747AB4E}" type="pres">
      <dgm:prSet presAssocID="{23829234-5E62-4335-98D1-4CF3E80121F3}" presName="Name0" presStyleCnt="0">
        <dgm:presLayoutVars>
          <dgm:animLvl val="lvl"/>
          <dgm:resizeHandles val="exact"/>
        </dgm:presLayoutVars>
      </dgm:prSet>
      <dgm:spPr/>
      <dgm:t>
        <a:bodyPr/>
        <a:lstStyle/>
        <a:p>
          <a:endParaRPr lang="en-US"/>
        </a:p>
      </dgm:t>
    </dgm:pt>
    <dgm:pt modelId="{CF9A1C45-0952-40E4-8B33-230C18D403E3}" type="pres">
      <dgm:prSet presAssocID="{7851B0DA-AADF-46A3-B832-E66EC056D736}" presName="compositeNode" presStyleCnt="0">
        <dgm:presLayoutVars>
          <dgm:bulletEnabled val="1"/>
        </dgm:presLayoutVars>
      </dgm:prSet>
      <dgm:spPr/>
    </dgm:pt>
    <dgm:pt modelId="{38A3B610-4E89-4E03-B038-3141DEA93B83}" type="pres">
      <dgm:prSet presAssocID="{7851B0DA-AADF-46A3-B832-E66EC056D736}" presName="bgRect" presStyleLbl="bgAccFollowNode1" presStyleIdx="0" presStyleCnt="3" custScaleX="97114"/>
      <dgm:spPr/>
      <dgm:t>
        <a:bodyPr/>
        <a:lstStyle/>
        <a:p>
          <a:endParaRPr lang="en-US"/>
        </a:p>
      </dgm:t>
    </dgm:pt>
    <dgm:pt modelId="{8C59C7A9-AB2E-4627-A05D-52838AF063EC}" type="pres">
      <dgm:prSet presAssocID="{90F39F8B-C02F-4C60-958B-DE60D364C5C1}" presName="sibTransNodeCircle" presStyleLbl="alignNode1" presStyleIdx="0" presStyleCnt="6">
        <dgm:presLayoutVars>
          <dgm:chMax val="0"/>
          <dgm:bulletEnabled/>
        </dgm:presLayoutVars>
      </dgm:prSet>
      <dgm:spPr/>
      <dgm:t>
        <a:bodyPr/>
        <a:lstStyle/>
        <a:p>
          <a:endParaRPr lang="en-US"/>
        </a:p>
      </dgm:t>
    </dgm:pt>
    <dgm:pt modelId="{E0D7A76F-5333-444B-9588-2DADD289C074}" type="pres">
      <dgm:prSet presAssocID="{7851B0DA-AADF-46A3-B832-E66EC056D736}" presName="bottomLine" presStyleLbl="alignNode1" presStyleIdx="1" presStyleCnt="6">
        <dgm:presLayoutVars/>
      </dgm:prSet>
      <dgm:spPr/>
    </dgm:pt>
    <dgm:pt modelId="{03FD196D-11BD-43CE-AD47-284F18B35242}" type="pres">
      <dgm:prSet presAssocID="{7851B0DA-AADF-46A3-B832-E66EC056D736}" presName="nodeText" presStyleLbl="bgAccFollowNode1" presStyleIdx="0" presStyleCnt="3">
        <dgm:presLayoutVars>
          <dgm:bulletEnabled val="1"/>
        </dgm:presLayoutVars>
      </dgm:prSet>
      <dgm:spPr/>
      <dgm:t>
        <a:bodyPr/>
        <a:lstStyle/>
        <a:p>
          <a:endParaRPr lang="en-US"/>
        </a:p>
      </dgm:t>
    </dgm:pt>
    <dgm:pt modelId="{5D04E047-024B-424C-90E9-398D927BFCD0}" type="pres">
      <dgm:prSet presAssocID="{90F39F8B-C02F-4C60-958B-DE60D364C5C1}" presName="sibTrans" presStyleCnt="0"/>
      <dgm:spPr/>
    </dgm:pt>
    <dgm:pt modelId="{3C6FACDA-693B-4C27-9CB6-4D4CE1F0E5C3}" type="pres">
      <dgm:prSet presAssocID="{D8050919-5475-4AC5-A085-485C9BC2C645}" presName="compositeNode" presStyleCnt="0">
        <dgm:presLayoutVars>
          <dgm:bulletEnabled val="1"/>
        </dgm:presLayoutVars>
      </dgm:prSet>
      <dgm:spPr/>
    </dgm:pt>
    <dgm:pt modelId="{FFAAB4CE-8CF2-4A6F-82E2-21D2CB255B45}" type="pres">
      <dgm:prSet presAssocID="{D8050919-5475-4AC5-A085-485C9BC2C645}" presName="bgRect" presStyleLbl="bgAccFollowNode1" presStyleIdx="1" presStyleCnt="3"/>
      <dgm:spPr/>
      <dgm:t>
        <a:bodyPr/>
        <a:lstStyle/>
        <a:p>
          <a:endParaRPr lang="en-US"/>
        </a:p>
      </dgm:t>
    </dgm:pt>
    <dgm:pt modelId="{88057661-5AC8-4A35-9AAB-71F9D279AE6A}" type="pres">
      <dgm:prSet presAssocID="{B2A67D41-D877-4390-A901-5FB1DFAFED74}" presName="sibTransNodeCircle" presStyleLbl="alignNode1" presStyleIdx="2" presStyleCnt="6">
        <dgm:presLayoutVars>
          <dgm:chMax val="0"/>
          <dgm:bulletEnabled/>
        </dgm:presLayoutVars>
      </dgm:prSet>
      <dgm:spPr/>
      <dgm:t>
        <a:bodyPr/>
        <a:lstStyle/>
        <a:p>
          <a:endParaRPr lang="en-US"/>
        </a:p>
      </dgm:t>
    </dgm:pt>
    <dgm:pt modelId="{A9FCD8AD-CE40-4574-82B3-7AB4054606C6}" type="pres">
      <dgm:prSet presAssocID="{D8050919-5475-4AC5-A085-485C9BC2C645}" presName="bottomLine" presStyleLbl="alignNode1" presStyleIdx="3" presStyleCnt="6">
        <dgm:presLayoutVars/>
      </dgm:prSet>
      <dgm:spPr/>
    </dgm:pt>
    <dgm:pt modelId="{F4EB873E-417A-4E5F-BEB6-7A96DDE7F8D8}" type="pres">
      <dgm:prSet presAssocID="{D8050919-5475-4AC5-A085-485C9BC2C645}" presName="nodeText" presStyleLbl="bgAccFollowNode1" presStyleIdx="1" presStyleCnt="3">
        <dgm:presLayoutVars>
          <dgm:bulletEnabled val="1"/>
        </dgm:presLayoutVars>
      </dgm:prSet>
      <dgm:spPr/>
      <dgm:t>
        <a:bodyPr/>
        <a:lstStyle/>
        <a:p>
          <a:endParaRPr lang="en-US"/>
        </a:p>
      </dgm:t>
    </dgm:pt>
    <dgm:pt modelId="{0F81D09C-21DB-403D-9033-C5E059F1BEE3}" type="pres">
      <dgm:prSet presAssocID="{B2A67D41-D877-4390-A901-5FB1DFAFED74}" presName="sibTrans" presStyleCnt="0"/>
      <dgm:spPr/>
    </dgm:pt>
    <dgm:pt modelId="{F8ED25B3-96A4-4BEB-831F-39B4152E744A}" type="pres">
      <dgm:prSet presAssocID="{0944B3F4-EDFF-4407-8A20-17B2A3BBE503}" presName="compositeNode" presStyleCnt="0">
        <dgm:presLayoutVars>
          <dgm:bulletEnabled val="1"/>
        </dgm:presLayoutVars>
      </dgm:prSet>
      <dgm:spPr/>
    </dgm:pt>
    <dgm:pt modelId="{568435DA-53E4-4D72-B7A4-2F2A4E34DF1A}" type="pres">
      <dgm:prSet presAssocID="{0944B3F4-EDFF-4407-8A20-17B2A3BBE503}" presName="bgRect" presStyleLbl="bgAccFollowNode1" presStyleIdx="2" presStyleCnt="3"/>
      <dgm:spPr/>
      <dgm:t>
        <a:bodyPr/>
        <a:lstStyle/>
        <a:p>
          <a:endParaRPr lang="en-US"/>
        </a:p>
      </dgm:t>
    </dgm:pt>
    <dgm:pt modelId="{998DB6C3-416C-4EC5-B4B9-A9F5B2D3DEA6}" type="pres">
      <dgm:prSet presAssocID="{3D01B177-4706-4EFE-B460-4EBABFB9091B}" presName="sibTransNodeCircle" presStyleLbl="alignNode1" presStyleIdx="4" presStyleCnt="6">
        <dgm:presLayoutVars>
          <dgm:chMax val="0"/>
          <dgm:bulletEnabled/>
        </dgm:presLayoutVars>
      </dgm:prSet>
      <dgm:spPr/>
      <dgm:t>
        <a:bodyPr/>
        <a:lstStyle/>
        <a:p>
          <a:endParaRPr lang="en-US"/>
        </a:p>
      </dgm:t>
    </dgm:pt>
    <dgm:pt modelId="{57AFC21F-D252-4336-B70A-6DDC21FA59DE}" type="pres">
      <dgm:prSet presAssocID="{0944B3F4-EDFF-4407-8A20-17B2A3BBE503}" presName="bottomLine" presStyleLbl="alignNode1" presStyleIdx="5" presStyleCnt="6">
        <dgm:presLayoutVars/>
      </dgm:prSet>
      <dgm:spPr/>
    </dgm:pt>
    <dgm:pt modelId="{369B86FD-588E-4F6E-BE1D-8A607167CFAB}" type="pres">
      <dgm:prSet presAssocID="{0944B3F4-EDFF-4407-8A20-17B2A3BBE503}" presName="nodeText" presStyleLbl="bgAccFollowNode1" presStyleIdx="2" presStyleCnt="3">
        <dgm:presLayoutVars>
          <dgm:bulletEnabled val="1"/>
        </dgm:presLayoutVars>
      </dgm:prSet>
      <dgm:spPr/>
      <dgm:t>
        <a:bodyPr/>
        <a:lstStyle/>
        <a:p>
          <a:endParaRPr lang="en-US"/>
        </a:p>
      </dgm:t>
    </dgm:pt>
  </dgm:ptLst>
  <dgm:cxnLst>
    <dgm:cxn modelId="{C8446AFF-1A8C-413C-8BE7-0C54304943AD}" type="presOf" srcId="{90F39F8B-C02F-4C60-958B-DE60D364C5C1}" destId="{8C59C7A9-AB2E-4627-A05D-52838AF063EC}" srcOrd="0" destOrd="0" presId="urn:microsoft.com/office/officeart/2016/7/layout/BasicLinearProcessNumbered"/>
    <dgm:cxn modelId="{E416D613-B6D0-45A9-A691-51DA93FD4DC7}" type="presOf" srcId="{7851B0DA-AADF-46A3-B832-E66EC056D736}" destId="{38A3B610-4E89-4E03-B038-3141DEA93B83}" srcOrd="0" destOrd="0" presId="urn:microsoft.com/office/officeart/2016/7/layout/BasicLinearProcessNumbered"/>
    <dgm:cxn modelId="{DDF0AFB3-E4F8-423B-94EF-6B233DA807AD}" type="presOf" srcId="{23829234-5E62-4335-98D1-4CF3E80121F3}" destId="{0579AFB9-9713-4882-A618-907F2747AB4E}" srcOrd="0" destOrd="0" presId="urn:microsoft.com/office/officeart/2016/7/layout/BasicLinearProcessNumbered"/>
    <dgm:cxn modelId="{D766D140-6920-4A07-A876-317FF88FDCCE}" type="presOf" srcId="{3D01B177-4706-4EFE-B460-4EBABFB9091B}" destId="{998DB6C3-416C-4EC5-B4B9-A9F5B2D3DEA6}" srcOrd="0" destOrd="0" presId="urn:microsoft.com/office/officeart/2016/7/layout/BasicLinearProcessNumbered"/>
    <dgm:cxn modelId="{881AEDE1-FB1B-457F-AC4C-413EA6D3E3EE}" type="presOf" srcId="{D8050919-5475-4AC5-A085-485C9BC2C645}" destId="{F4EB873E-417A-4E5F-BEB6-7A96DDE7F8D8}" srcOrd="1" destOrd="0" presId="urn:microsoft.com/office/officeart/2016/7/layout/BasicLinearProcessNumbered"/>
    <dgm:cxn modelId="{8DBBB4F6-78E3-411A-8C61-D2926819F293}" type="presOf" srcId="{D8050919-5475-4AC5-A085-485C9BC2C645}" destId="{FFAAB4CE-8CF2-4A6F-82E2-21D2CB255B45}" srcOrd="0" destOrd="0" presId="urn:microsoft.com/office/officeart/2016/7/layout/BasicLinearProcessNumbered"/>
    <dgm:cxn modelId="{9A2E9275-8587-4FA1-BAE9-C669AFADA31E}" type="presOf" srcId="{0944B3F4-EDFF-4407-8A20-17B2A3BBE503}" destId="{369B86FD-588E-4F6E-BE1D-8A607167CFAB}" srcOrd="1" destOrd="0" presId="urn:microsoft.com/office/officeart/2016/7/layout/BasicLinearProcessNumbered"/>
    <dgm:cxn modelId="{81F0F0BE-B3AE-45D0-8FDF-5795B5A8C972}" type="presOf" srcId="{B2A67D41-D877-4390-A901-5FB1DFAFED74}" destId="{88057661-5AC8-4A35-9AAB-71F9D279AE6A}" srcOrd="0" destOrd="0" presId="urn:microsoft.com/office/officeart/2016/7/layout/BasicLinearProcessNumbered"/>
    <dgm:cxn modelId="{C876EF84-DA17-4157-B4B4-B151385AC0C0}" type="presOf" srcId="{0944B3F4-EDFF-4407-8A20-17B2A3BBE503}" destId="{568435DA-53E4-4D72-B7A4-2F2A4E34DF1A}" srcOrd="0" destOrd="0" presId="urn:microsoft.com/office/officeart/2016/7/layout/BasicLinearProcessNumbered"/>
    <dgm:cxn modelId="{17F61D6C-21F4-4C82-98BB-9BD74EEE96BA}" srcId="{23829234-5E62-4335-98D1-4CF3E80121F3}" destId="{D8050919-5475-4AC5-A085-485C9BC2C645}" srcOrd="1" destOrd="0" parTransId="{9D8B9C32-094C-4EEB-9D3C-4A85DE52F860}" sibTransId="{B2A67D41-D877-4390-A901-5FB1DFAFED74}"/>
    <dgm:cxn modelId="{EC28DB61-F6A3-4925-95F2-88C0AC964D97}" type="presOf" srcId="{7851B0DA-AADF-46A3-B832-E66EC056D736}" destId="{03FD196D-11BD-43CE-AD47-284F18B35242}" srcOrd="1" destOrd="0" presId="urn:microsoft.com/office/officeart/2016/7/layout/BasicLinearProcessNumbered"/>
    <dgm:cxn modelId="{51E4521A-6C1A-4E55-BA4C-C762B874869E}" srcId="{23829234-5E62-4335-98D1-4CF3E80121F3}" destId="{0944B3F4-EDFF-4407-8A20-17B2A3BBE503}" srcOrd="2" destOrd="0" parTransId="{2AA497D9-46D2-4C1B-8B87-78E0ED9E5676}" sibTransId="{3D01B177-4706-4EFE-B460-4EBABFB9091B}"/>
    <dgm:cxn modelId="{034B2F1F-DE75-4998-9B89-CBB17828D2F8}" srcId="{23829234-5E62-4335-98D1-4CF3E80121F3}" destId="{7851B0DA-AADF-46A3-B832-E66EC056D736}" srcOrd="0" destOrd="0" parTransId="{D53A7AA9-4923-491A-B184-DEA60750ED4F}" sibTransId="{90F39F8B-C02F-4C60-958B-DE60D364C5C1}"/>
    <dgm:cxn modelId="{F3C66DFC-EC36-4074-B08F-C0E947690033}" type="presParOf" srcId="{0579AFB9-9713-4882-A618-907F2747AB4E}" destId="{CF9A1C45-0952-40E4-8B33-230C18D403E3}" srcOrd="0" destOrd="0" presId="urn:microsoft.com/office/officeart/2016/7/layout/BasicLinearProcessNumbered"/>
    <dgm:cxn modelId="{1C1D5B79-CD68-4E19-8A9D-9B333F031216}" type="presParOf" srcId="{CF9A1C45-0952-40E4-8B33-230C18D403E3}" destId="{38A3B610-4E89-4E03-B038-3141DEA93B83}" srcOrd="0" destOrd="0" presId="urn:microsoft.com/office/officeart/2016/7/layout/BasicLinearProcessNumbered"/>
    <dgm:cxn modelId="{F9B11866-311B-44FB-98FD-4DD8BBB925F4}" type="presParOf" srcId="{CF9A1C45-0952-40E4-8B33-230C18D403E3}" destId="{8C59C7A9-AB2E-4627-A05D-52838AF063EC}" srcOrd="1" destOrd="0" presId="urn:microsoft.com/office/officeart/2016/7/layout/BasicLinearProcessNumbered"/>
    <dgm:cxn modelId="{C39286D0-61EA-45F5-968B-F90BBEF054BD}" type="presParOf" srcId="{CF9A1C45-0952-40E4-8B33-230C18D403E3}" destId="{E0D7A76F-5333-444B-9588-2DADD289C074}" srcOrd="2" destOrd="0" presId="urn:microsoft.com/office/officeart/2016/7/layout/BasicLinearProcessNumbered"/>
    <dgm:cxn modelId="{9392DDEF-E4DD-4BEB-A78D-B0340193A4D5}" type="presParOf" srcId="{CF9A1C45-0952-40E4-8B33-230C18D403E3}" destId="{03FD196D-11BD-43CE-AD47-284F18B35242}" srcOrd="3" destOrd="0" presId="urn:microsoft.com/office/officeart/2016/7/layout/BasicLinearProcessNumbered"/>
    <dgm:cxn modelId="{E48EC70C-CAF6-42C1-92BD-EB90C81EC14E}" type="presParOf" srcId="{0579AFB9-9713-4882-A618-907F2747AB4E}" destId="{5D04E047-024B-424C-90E9-398D927BFCD0}" srcOrd="1" destOrd="0" presId="urn:microsoft.com/office/officeart/2016/7/layout/BasicLinearProcessNumbered"/>
    <dgm:cxn modelId="{9128B544-219D-420C-B634-BB4735287FF9}" type="presParOf" srcId="{0579AFB9-9713-4882-A618-907F2747AB4E}" destId="{3C6FACDA-693B-4C27-9CB6-4D4CE1F0E5C3}" srcOrd="2" destOrd="0" presId="urn:microsoft.com/office/officeart/2016/7/layout/BasicLinearProcessNumbered"/>
    <dgm:cxn modelId="{D3B621BA-D858-4791-9F3A-56B01D238C87}" type="presParOf" srcId="{3C6FACDA-693B-4C27-9CB6-4D4CE1F0E5C3}" destId="{FFAAB4CE-8CF2-4A6F-82E2-21D2CB255B45}" srcOrd="0" destOrd="0" presId="urn:microsoft.com/office/officeart/2016/7/layout/BasicLinearProcessNumbered"/>
    <dgm:cxn modelId="{88920286-D70A-4A27-B8AB-BB74D3FD5F2F}" type="presParOf" srcId="{3C6FACDA-693B-4C27-9CB6-4D4CE1F0E5C3}" destId="{88057661-5AC8-4A35-9AAB-71F9D279AE6A}" srcOrd="1" destOrd="0" presId="urn:microsoft.com/office/officeart/2016/7/layout/BasicLinearProcessNumbered"/>
    <dgm:cxn modelId="{792C7EA2-4CAA-4768-A338-D7118C26C888}" type="presParOf" srcId="{3C6FACDA-693B-4C27-9CB6-4D4CE1F0E5C3}" destId="{A9FCD8AD-CE40-4574-82B3-7AB4054606C6}" srcOrd="2" destOrd="0" presId="urn:microsoft.com/office/officeart/2016/7/layout/BasicLinearProcessNumbered"/>
    <dgm:cxn modelId="{9E7DC5C0-5FAF-4ABC-ADC5-9E79BDF27718}" type="presParOf" srcId="{3C6FACDA-693B-4C27-9CB6-4D4CE1F0E5C3}" destId="{F4EB873E-417A-4E5F-BEB6-7A96DDE7F8D8}" srcOrd="3" destOrd="0" presId="urn:microsoft.com/office/officeart/2016/7/layout/BasicLinearProcessNumbered"/>
    <dgm:cxn modelId="{F9D8D905-7B28-4D2D-9FB4-DF727AF0801E}" type="presParOf" srcId="{0579AFB9-9713-4882-A618-907F2747AB4E}" destId="{0F81D09C-21DB-403D-9033-C5E059F1BEE3}" srcOrd="3" destOrd="0" presId="urn:microsoft.com/office/officeart/2016/7/layout/BasicLinearProcessNumbered"/>
    <dgm:cxn modelId="{310BBBEB-3522-45F0-9DCB-168D8232B99A}" type="presParOf" srcId="{0579AFB9-9713-4882-A618-907F2747AB4E}" destId="{F8ED25B3-96A4-4BEB-831F-39B4152E744A}" srcOrd="4" destOrd="0" presId="urn:microsoft.com/office/officeart/2016/7/layout/BasicLinearProcessNumbered"/>
    <dgm:cxn modelId="{0F005744-5EB0-41D4-A979-4F647D481941}" type="presParOf" srcId="{F8ED25B3-96A4-4BEB-831F-39B4152E744A}" destId="{568435DA-53E4-4D72-B7A4-2F2A4E34DF1A}" srcOrd="0" destOrd="0" presId="urn:microsoft.com/office/officeart/2016/7/layout/BasicLinearProcessNumbered"/>
    <dgm:cxn modelId="{62386561-E17D-48CE-93BB-36EED86E47C3}" type="presParOf" srcId="{F8ED25B3-96A4-4BEB-831F-39B4152E744A}" destId="{998DB6C3-416C-4EC5-B4B9-A9F5B2D3DEA6}" srcOrd="1" destOrd="0" presId="urn:microsoft.com/office/officeart/2016/7/layout/BasicLinearProcessNumbered"/>
    <dgm:cxn modelId="{1F23985E-3BF4-45F4-9EC9-BEFDBC3B8F93}" type="presParOf" srcId="{F8ED25B3-96A4-4BEB-831F-39B4152E744A}" destId="{57AFC21F-D252-4336-B70A-6DDC21FA59DE}" srcOrd="2" destOrd="0" presId="urn:microsoft.com/office/officeart/2016/7/layout/BasicLinearProcessNumbered"/>
    <dgm:cxn modelId="{70FACCC2-AB33-417D-A7C5-EEF6E855BA49}" type="presParOf" srcId="{F8ED25B3-96A4-4BEB-831F-39B4152E744A}" destId="{369B86FD-588E-4F6E-BE1D-8A607167CFAB}"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829234-5E62-4335-98D1-4CF3E80121F3}"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7851B0DA-AADF-46A3-B832-E66EC056D736}">
      <dgm:prSet/>
      <dgm:spPr/>
      <dgm:t>
        <a:bodyPr/>
        <a:lstStyle/>
        <a:p>
          <a:r>
            <a:rPr lang="en-US" dirty="0" err="1" smtClean="0"/>
            <a:t>Opción</a:t>
          </a:r>
          <a:r>
            <a:rPr lang="en-US" dirty="0" smtClean="0"/>
            <a:t> </a:t>
          </a:r>
          <a:r>
            <a:rPr lang="en-US" dirty="0"/>
            <a:t>1:</a:t>
          </a:r>
        </a:p>
        <a:p>
          <a:r>
            <a:rPr lang="es-ES" dirty="0" smtClean="0"/>
            <a:t>Especialistas en comportamiento (socios juveniles) con una licenciatura en un campo relacionado.
Trabaja individualmente con el estudiante implementando intervenciones de desarrollo de habilidades para disminuir los comportamientos </a:t>
          </a:r>
          <a:r>
            <a:rPr lang="es-ES" dirty="0" err="1" smtClean="0"/>
            <a:t>desadaptativos</a:t>
          </a:r>
          <a:r>
            <a:rPr lang="es-ES" dirty="0" smtClean="0"/>
            <a:t> y acceder a la educación</a:t>
          </a:r>
          <a:r>
            <a:rPr lang="en-US" dirty="0" smtClean="0"/>
            <a:t>. </a:t>
          </a:r>
          <a:endParaRPr lang="en-US" dirty="0"/>
        </a:p>
      </dgm:t>
    </dgm:pt>
    <dgm:pt modelId="{D53A7AA9-4923-491A-B184-DEA60750ED4F}" type="parTrans" cxnId="{034B2F1F-DE75-4998-9B89-CBB17828D2F8}">
      <dgm:prSet/>
      <dgm:spPr/>
      <dgm:t>
        <a:bodyPr/>
        <a:lstStyle/>
        <a:p>
          <a:endParaRPr lang="en-US"/>
        </a:p>
      </dgm:t>
    </dgm:pt>
    <dgm:pt modelId="{90F39F8B-C02F-4C60-958B-DE60D364C5C1}" type="sibTrans" cxnId="{034B2F1F-DE75-4998-9B89-CBB17828D2F8}">
      <dgm:prSet phldrT="1" phldr="0"/>
      <dgm:spPr/>
      <dgm:t>
        <a:bodyPr/>
        <a:lstStyle/>
        <a:p>
          <a:r>
            <a:rPr lang="en-US"/>
            <a:t>1</a:t>
          </a:r>
          <a:endParaRPr lang="en-US" dirty="0"/>
        </a:p>
      </dgm:t>
    </dgm:pt>
    <dgm:pt modelId="{D8050919-5475-4AC5-A085-485C9BC2C645}">
      <dgm:prSet/>
      <dgm:spPr/>
      <dgm:t>
        <a:bodyPr/>
        <a:lstStyle/>
        <a:p>
          <a:r>
            <a:rPr lang="en-US" dirty="0" err="1" smtClean="0"/>
            <a:t>Opción</a:t>
          </a:r>
          <a:r>
            <a:rPr lang="en-US" dirty="0" smtClean="0"/>
            <a:t> </a:t>
          </a:r>
          <a:r>
            <a:rPr lang="en-US" dirty="0"/>
            <a:t>2:</a:t>
          </a:r>
        </a:p>
        <a:p>
          <a:r>
            <a:rPr lang="es-ES" dirty="0" smtClean="0"/>
            <a:t>Administrador de casos familiares: personal a nivel de maestría que facilita las reuniones semanales del equipo de apoyo familiar; completa el plan de tratamiento conductual basado en los objetivos del IEO S / E.
Socio de padres: se reúne con los padres una vez por semana para brindar apoyo, recursos y orientación para los padres.</a:t>
          </a:r>
          <a:endParaRPr lang="en-US" dirty="0"/>
        </a:p>
      </dgm:t>
    </dgm:pt>
    <dgm:pt modelId="{9D8B9C32-094C-4EEB-9D3C-4A85DE52F860}" type="parTrans" cxnId="{17F61D6C-21F4-4C82-98BB-9BD74EEE96BA}">
      <dgm:prSet/>
      <dgm:spPr/>
      <dgm:t>
        <a:bodyPr/>
        <a:lstStyle/>
        <a:p>
          <a:endParaRPr lang="en-US"/>
        </a:p>
      </dgm:t>
    </dgm:pt>
    <dgm:pt modelId="{B2A67D41-D877-4390-A901-5FB1DFAFED74}" type="sibTrans" cxnId="{17F61D6C-21F4-4C82-98BB-9BD74EEE96BA}">
      <dgm:prSet phldrT="2" phldr="0"/>
      <dgm:spPr/>
      <dgm:t>
        <a:bodyPr/>
        <a:lstStyle/>
        <a:p>
          <a:r>
            <a:rPr lang="en-US"/>
            <a:t>2</a:t>
          </a:r>
        </a:p>
      </dgm:t>
    </dgm:pt>
    <dgm:pt modelId="{0944B3F4-EDFF-4407-8A20-17B2A3BBE503}">
      <dgm:prSet/>
      <dgm:spPr/>
      <dgm:t>
        <a:bodyPr/>
        <a:lstStyle/>
        <a:p>
          <a:r>
            <a:rPr lang="en-US" dirty="0" err="1" smtClean="0"/>
            <a:t>Opción</a:t>
          </a:r>
          <a:r>
            <a:rPr lang="en-US" dirty="0" smtClean="0"/>
            <a:t> </a:t>
          </a:r>
          <a:r>
            <a:rPr lang="en-US" dirty="0"/>
            <a:t>3:</a:t>
          </a:r>
        </a:p>
        <a:p>
          <a:r>
            <a:rPr lang="es-ES" dirty="0" smtClean="0"/>
            <a:t>Los tres proveedores de servicios (FCM, PP, YP) trabajan junto con la escuela y el equipo del IEP para cerrar la brecha entre el hogar y la escuela, ayudar con la coherencia en todos los entornos.</a:t>
          </a:r>
          <a:r>
            <a:rPr lang="en-US" dirty="0" smtClean="0"/>
            <a:t> </a:t>
          </a:r>
          <a:endParaRPr lang="en-US" dirty="0"/>
        </a:p>
      </dgm:t>
    </dgm:pt>
    <dgm:pt modelId="{2AA497D9-46D2-4C1B-8B87-78E0ED9E5676}" type="parTrans" cxnId="{51E4521A-6C1A-4E55-BA4C-C762B874869E}">
      <dgm:prSet/>
      <dgm:spPr/>
      <dgm:t>
        <a:bodyPr/>
        <a:lstStyle/>
        <a:p>
          <a:endParaRPr lang="en-US"/>
        </a:p>
      </dgm:t>
    </dgm:pt>
    <dgm:pt modelId="{3D01B177-4706-4EFE-B460-4EBABFB9091B}" type="sibTrans" cxnId="{51E4521A-6C1A-4E55-BA4C-C762B874869E}">
      <dgm:prSet phldrT="3" phldr="0"/>
      <dgm:spPr/>
      <dgm:t>
        <a:bodyPr/>
        <a:lstStyle/>
        <a:p>
          <a:r>
            <a:rPr lang="en-US"/>
            <a:t>3</a:t>
          </a:r>
        </a:p>
      </dgm:t>
    </dgm:pt>
    <dgm:pt modelId="{0579AFB9-9713-4882-A618-907F2747AB4E}" type="pres">
      <dgm:prSet presAssocID="{23829234-5E62-4335-98D1-4CF3E80121F3}" presName="Name0" presStyleCnt="0">
        <dgm:presLayoutVars>
          <dgm:animLvl val="lvl"/>
          <dgm:resizeHandles val="exact"/>
        </dgm:presLayoutVars>
      </dgm:prSet>
      <dgm:spPr/>
      <dgm:t>
        <a:bodyPr/>
        <a:lstStyle/>
        <a:p>
          <a:endParaRPr lang="en-US"/>
        </a:p>
      </dgm:t>
    </dgm:pt>
    <dgm:pt modelId="{CF9A1C45-0952-40E4-8B33-230C18D403E3}" type="pres">
      <dgm:prSet presAssocID="{7851B0DA-AADF-46A3-B832-E66EC056D736}" presName="compositeNode" presStyleCnt="0">
        <dgm:presLayoutVars>
          <dgm:bulletEnabled val="1"/>
        </dgm:presLayoutVars>
      </dgm:prSet>
      <dgm:spPr/>
    </dgm:pt>
    <dgm:pt modelId="{38A3B610-4E89-4E03-B038-3141DEA93B83}" type="pres">
      <dgm:prSet presAssocID="{7851B0DA-AADF-46A3-B832-E66EC056D736}" presName="bgRect" presStyleLbl="bgAccFollowNode1" presStyleIdx="0" presStyleCnt="3" custScaleX="97114" custLinFactNeighborX="-942" custLinFactNeighborY="3185"/>
      <dgm:spPr/>
      <dgm:t>
        <a:bodyPr/>
        <a:lstStyle/>
        <a:p>
          <a:endParaRPr lang="en-US"/>
        </a:p>
      </dgm:t>
    </dgm:pt>
    <dgm:pt modelId="{8C59C7A9-AB2E-4627-A05D-52838AF063EC}" type="pres">
      <dgm:prSet presAssocID="{90F39F8B-C02F-4C60-958B-DE60D364C5C1}" presName="sibTransNodeCircle" presStyleLbl="alignNode1" presStyleIdx="0" presStyleCnt="6">
        <dgm:presLayoutVars>
          <dgm:chMax val="0"/>
          <dgm:bulletEnabled/>
        </dgm:presLayoutVars>
      </dgm:prSet>
      <dgm:spPr/>
      <dgm:t>
        <a:bodyPr/>
        <a:lstStyle/>
        <a:p>
          <a:endParaRPr lang="en-US"/>
        </a:p>
      </dgm:t>
    </dgm:pt>
    <dgm:pt modelId="{E0D7A76F-5333-444B-9588-2DADD289C074}" type="pres">
      <dgm:prSet presAssocID="{7851B0DA-AADF-46A3-B832-E66EC056D736}" presName="bottomLine" presStyleLbl="alignNode1" presStyleIdx="1" presStyleCnt="6">
        <dgm:presLayoutVars/>
      </dgm:prSet>
      <dgm:spPr/>
    </dgm:pt>
    <dgm:pt modelId="{03FD196D-11BD-43CE-AD47-284F18B35242}" type="pres">
      <dgm:prSet presAssocID="{7851B0DA-AADF-46A3-B832-E66EC056D736}" presName="nodeText" presStyleLbl="bgAccFollowNode1" presStyleIdx="0" presStyleCnt="3">
        <dgm:presLayoutVars>
          <dgm:bulletEnabled val="1"/>
        </dgm:presLayoutVars>
      </dgm:prSet>
      <dgm:spPr/>
      <dgm:t>
        <a:bodyPr/>
        <a:lstStyle/>
        <a:p>
          <a:endParaRPr lang="en-US"/>
        </a:p>
      </dgm:t>
    </dgm:pt>
    <dgm:pt modelId="{5D04E047-024B-424C-90E9-398D927BFCD0}" type="pres">
      <dgm:prSet presAssocID="{90F39F8B-C02F-4C60-958B-DE60D364C5C1}" presName="sibTrans" presStyleCnt="0"/>
      <dgm:spPr/>
    </dgm:pt>
    <dgm:pt modelId="{3C6FACDA-693B-4C27-9CB6-4D4CE1F0E5C3}" type="pres">
      <dgm:prSet presAssocID="{D8050919-5475-4AC5-A085-485C9BC2C645}" presName="compositeNode" presStyleCnt="0">
        <dgm:presLayoutVars>
          <dgm:bulletEnabled val="1"/>
        </dgm:presLayoutVars>
      </dgm:prSet>
      <dgm:spPr/>
    </dgm:pt>
    <dgm:pt modelId="{FFAAB4CE-8CF2-4A6F-82E2-21D2CB255B45}" type="pres">
      <dgm:prSet presAssocID="{D8050919-5475-4AC5-A085-485C9BC2C645}" presName="bgRect" presStyleLbl="bgAccFollowNode1" presStyleIdx="1" presStyleCnt="3"/>
      <dgm:spPr/>
      <dgm:t>
        <a:bodyPr/>
        <a:lstStyle/>
        <a:p>
          <a:endParaRPr lang="en-US"/>
        </a:p>
      </dgm:t>
    </dgm:pt>
    <dgm:pt modelId="{88057661-5AC8-4A35-9AAB-71F9D279AE6A}" type="pres">
      <dgm:prSet presAssocID="{B2A67D41-D877-4390-A901-5FB1DFAFED74}" presName="sibTransNodeCircle" presStyleLbl="alignNode1" presStyleIdx="2" presStyleCnt="6">
        <dgm:presLayoutVars>
          <dgm:chMax val="0"/>
          <dgm:bulletEnabled/>
        </dgm:presLayoutVars>
      </dgm:prSet>
      <dgm:spPr/>
      <dgm:t>
        <a:bodyPr/>
        <a:lstStyle/>
        <a:p>
          <a:endParaRPr lang="en-US"/>
        </a:p>
      </dgm:t>
    </dgm:pt>
    <dgm:pt modelId="{A9FCD8AD-CE40-4574-82B3-7AB4054606C6}" type="pres">
      <dgm:prSet presAssocID="{D8050919-5475-4AC5-A085-485C9BC2C645}" presName="bottomLine" presStyleLbl="alignNode1" presStyleIdx="3" presStyleCnt="6">
        <dgm:presLayoutVars/>
      </dgm:prSet>
      <dgm:spPr/>
    </dgm:pt>
    <dgm:pt modelId="{F4EB873E-417A-4E5F-BEB6-7A96DDE7F8D8}" type="pres">
      <dgm:prSet presAssocID="{D8050919-5475-4AC5-A085-485C9BC2C645}" presName="nodeText" presStyleLbl="bgAccFollowNode1" presStyleIdx="1" presStyleCnt="3">
        <dgm:presLayoutVars>
          <dgm:bulletEnabled val="1"/>
        </dgm:presLayoutVars>
      </dgm:prSet>
      <dgm:spPr/>
      <dgm:t>
        <a:bodyPr/>
        <a:lstStyle/>
        <a:p>
          <a:endParaRPr lang="en-US"/>
        </a:p>
      </dgm:t>
    </dgm:pt>
    <dgm:pt modelId="{0F81D09C-21DB-403D-9033-C5E059F1BEE3}" type="pres">
      <dgm:prSet presAssocID="{B2A67D41-D877-4390-A901-5FB1DFAFED74}" presName="sibTrans" presStyleCnt="0"/>
      <dgm:spPr/>
    </dgm:pt>
    <dgm:pt modelId="{F8ED25B3-96A4-4BEB-831F-39B4152E744A}" type="pres">
      <dgm:prSet presAssocID="{0944B3F4-EDFF-4407-8A20-17B2A3BBE503}" presName="compositeNode" presStyleCnt="0">
        <dgm:presLayoutVars>
          <dgm:bulletEnabled val="1"/>
        </dgm:presLayoutVars>
      </dgm:prSet>
      <dgm:spPr/>
    </dgm:pt>
    <dgm:pt modelId="{568435DA-53E4-4D72-B7A4-2F2A4E34DF1A}" type="pres">
      <dgm:prSet presAssocID="{0944B3F4-EDFF-4407-8A20-17B2A3BBE503}" presName="bgRect" presStyleLbl="bgAccFollowNode1" presStyleIdx="2" presStyleCnt="3"/>
      <dgm:spPr/>
      <dgm:t>
        <a:bodyPr/>
        <a:lstStyle/>
        <a:p>
          <a:endParaRPr lang="en-US"/>
        </a:p>
      </dgm:t>
    </dgm:pt>
    <dgm:pt modelId="{998DB6C3-416C-4EC5-B4B9-A9F5B2D3DEA6}" type="pres">
      <dgm:prSet presAssocID="{3D01B177-4706-4EFE-B460-4EBABFB9091B}" presName="sibTransNodeCircle" presStyleLbl="alignNode1" presStyleIdx="4" presStyleCnt="6">
        <dgm:presLayoutVars>
          <dgm:chMax val="0"/>
          <dgm:bulletEnabled/>
        </dgm:presLayoutVars>
      </dgm:prSet>
      <dgm:spPr/>
      <dgm:t>
        <a:bodyPr/>
        <a:lstStyle/>
        <a:p>
          <a:endParaRPr lang="en-US"/>
        </a:p>
      </dgm:t>
    </dgm:pt>
    <dgm:pt modelId="{57AFC21F-D252-4336-B70A-6DDC21FA59DE}" type="pres">
      <dgm:prSet presAssocID="{0944B3F4-EDFF-4407-8A20-17B2A3BBE503}" presName="bottomLine" presStyleLbl="alignNode1" presStyleIdx="5" presStyleCnt="6">
        <dgm:presLayoutVars/>
      </dgm:prSet>
      <dgm:spPr/>
    </dgm:pt>
    <dgm:pt modelId="{369B86FD-588E-4F6E-BE1D-8A607167CFAB}" type="pres">
      <dgm:prSet presAssocID="{0944B3F4-EDFF-4407-8A20-17B2A3BBE503}" presName="nodeText" presStyleLbl="bgAccFollowNode1" presStyleIdx="2" presStyleCnt="3">
        <dgm:presLayoutVars>
          <dgm:bulletEnabled val="1"/>
        </dgm:presLayoutVars>
      </dgm:prSet>
      <dgm:spPr/>
      <dgm:t>
        <a:bodyPr/>
        <a:lstStyle/>
        <a:p>
          <a:endParaRPr lang="en-US"/>
        </a:p>
      </dgm:t>
    </dgm:pt>
  </dgm:ptLst>
  <dgm:cxnLst>
    <dgm:cxn modelId="{C8446AFF-1A8C-413C-8BE7-0C54304943AD}" type="presOf" srcId="{90F39F8B-C02F-4C60-958B-DE60D364C5C1}" destId="{8C59C7A9-AB2E-4627-A05D-52838AF063EC}" srcOrd="0" destOrd="0" presId="urn:microsoft.com/office/officeart/2016/7/layout/BasicLinearProcessNumbered"/>
    <dgm:cxn modelId="{E416D613-B6D0-45A9-A691-51DA93FD4DC7}" type="presOf" srcId="{7851B0DA-AADF-46A3-B832-E66EC056D736}" destId="{38A3B610-4E89-4E03-B038-3141DEA93B83}" srcOrd="0" destOrd="0" presId="urn:microsoft.com/office/officeart/2016/7/layout/BasicLinearProcessNumbered"/>
    <dgm:cxn modelId="{DDF0AFB3-E4F8-423B-94EF-6B233DA807AD}" type="presOf" srcId="{23829234-5E62-4335-98D1-4CF3E80121F3}" destId="{0579AFB9-9713-4882-A618-907F2747AB4E}" srcOrd="0" destOrd="0" presId="urn:microsoft.com/office/officeart/2016/7/layout/BasicLinearProcessNumbered"/>
    <dgm:cxn modelId="{D766D140-6920-4A07-A876-317FF88FDCCE}" type="presOf" srcId="{3D01B177-4706-4EFE-B460-4EBABFB9091B}" destId="{998DB6C3-416C-4EC5-B4B9-A9F5B2D3DEA6}" srcOrd="0" destOrd="0" presId="urn:microsoft.com/office/officeart/2016/7/layout/BasicLinearProcessNumbered"/>
    <dgm:cxn modelId="{881AEDE1-FB1B-457F-AC4C-413EA6D3E3EE}" type="presOf" srcId="{D8050919-5475-4AC5-A085-485C9BC2C645}" destId="{F4EB873E-417A-4E5F-BEB6-7A96DDE7F8D8}" srcOrd="1" destOrd="0" presId="urn:microsoft.com/office/officeart/2016/7/layout/BasicLinearProcessNumbered"/>
    <dgm:cxn modelId="{8DBBB4F6-78E3-411A-8C61-D2926819F293}" type="presOf" srcId="{D8050919-5475-4AC5-A085-485C9BC2C645}" destId="{FFAAB4CE-8CF2-4A6F-82E2-21D2CB255B45}" srcOrd="0" destOrd="0" presId="urn:microsoft.com/office/officeart/2016/7/layout/BasicLinearProcessNumbered"/>
    <dgm:cxn modelId="{9A2E9275-8587-4FA1-BAE9-C669AFADA31E}" type="presOf" srcId="{0944B3F4-EDFF-4407-8A20-17B2A3BBE503}" destId="{369B86FD-588E-4F6E-BE1D-8A607167CFAB}" srcOrd="1" destOrd="0" presId="urn:microsoft.com/office/officeart/2016/7/layout/BasicLinearProcessNumbered"/>
    <dgm:cxn modelId="{81F0F0BE-B3AE-45D0-8FDF-5795B5A8C972}" type="presOf" srcId="{B2A67D41-D877-4390-A901-5FB1DFAFED74}" destId="{88057661-5AC8-4A35-9AAB-71F9D279AE6A}" srcOrd="0" destOrd="0" presId="urn:microsoft.com/office/officeart/2016/7/layout/BasicLinearProcessNumbered"/>
    <dgm:cxn modelId="{C876EF84-DA17-4157-B4B4-B151385AC0C0}" type="presOf" srcId="{0944B3F4-EDFF-4407-8A20-17B2A3BBE503}" destId="{568435DA-53E4-4D72-B7A4-2F2A4E34DF1A}" srcOrd="0" destOrd="0" presId="urn:microsoft.com/office/officeart/2016/7/layout/BasicLinearProcessNumbered"/>
    <dgm:cxn modelId="{17F61D6C-21F4-4C82-98BB-9BD74EEE96BA}" srcId="{23829234-5E62-4335-98D1-4CF3E80121F3}" destId="{D8050919-5475-4AC5-A085-485C9BC2C645}" srcOrd="1" destOrd="0" parTransId="{9D8B9C32-094C-4EEB-9D3C-4A85DE52F860}" sibTransId="{B2A67D41-D877-4390-A901-5FB1DFAFED74}"/>
    <dgm:cxn modelId="{EC28DB61-F6A3-4925-95F2-88C0AC964D97}" type="presOf" srcId="{7851B0DA-AADF-46A3-B832-E66EC056D736}" destId="{03FD196D-11BD-43CE-AD47-284F18B35242}" srcOrd="1" destOrd="0" presId="urn:microsoft.com/office/officeart/2016/7/layout/BasicLinearProcessNumbered"/>
    <dgm:cxn modelId="{51E4521A-6C1A-4E55-BA4C-C762B874869E}" srcId="{23829234-5E62-4335-98D1-4CF3E80121F3}" destId="{0944B3F4-EDFF-4407-8A20-17B2A3BBE503}" srcOrd="2" destOrd="0" parTransId="{2AA497D9-46D2-4C1B-8B87-78E0ED9E5676}" sibTransId="{3D01B177-4706-4EFE-B460-4EBABFB9091B}"/>
    <dgm:cxn modelId="{034B2F1F-DE75-4998-9B89-CBB17828D2F8}" srcId="{23829234-5E62-4335-98D1-4CF3E80121F3}" destId="{7851B0DA-AADF-46A3-B832-E66EC056D736}" srcOrd="0" destOrd="0" parTransId="{D53A7AA9-4923-491A-B184-DEA60750ED4F}" sibTransId="{90F39F8B-C02F-4C60-958B-DE60D364C5C1}"/>
    <dgm:cxn modelId="{F3C66DFC-EC36-4074-B08F-C0E947690033}" type="presParOf" srcId="{0579AFB9-9713-4882-A618-907F2747AB4E}" destId="{CF9A1C45-0952-40E4-8B33-230C18D403E3}" srcOrd="0" destOrd="0" presId="urn:microsoft.com/office/officeart/2016/7/layout/BasicLinearProcessNumbered"/>
    <dgm:cxn modelId="{1C1D5B79-CD68-4E19-8A9D-9B333F031216}" type="presParOf" srcId="{CF9A1C45-0952-40E4-8B33-230C18D403E3}" destId="{38A3B610-4E89-4E03-B038-3141DEA93B83}" srcOrd="0" destOrd="0" presId="urn:microsoft.com/office/officeart/2016/7/layout/BasicLinearProcessNumbered"/>
    <dgm:cxn modelId="{F9B11866-311B-44FB-98FD-4DD8BBB925F4}" type="presParOf" srcId="{CF9A1C45-0952-40E4-8B33-230C18D403E3}" destId="{8C59C7A9-AB2E-4627-A05D-52838AF063EC}" srcOrd="1" destOrd="0" presId="urn:microsoft.com/office/officeart/2016/7/layout/BasicLinearProcessNumbered"/>
    <dgm:cxn modelId="{C39286D0-61EA-45F5-968B-F90BBEF054BD}" type="presParOf" srcId="{CF9A1C45-0952-40E4-8B33-230C18D403E3}" destId="{E0D7A76F-5333-444B-9588-2DADD289C074}" srcOrd="2" destOrd="0" presId="urn:microsoft.com/office/officeart/2016/7/layout/BasicLinearProcessNumbered"/>
    <dgm:cxn modelId="{9392DDEF-E4DD-4BEB-A78D-B0340193A4D5}" type="presParOf" srcId="{CF9A1C45-0952-40E4-8B33-230C18D403E3}" destId="{03FD196D-11BD-43CE-AD47-284F18B35242}" srcOrd="3" destOrd="0" presId="urn:microsoft.com/office/officeart/2016/7/layout/BasicLinearProcessNumbered"/>
    <dgm:cxn modelId="{E48EC70C-CAF6-42C1-92BD-EB90C81EC14E}" type="presParOf" srcId="{0579AFB9-9713-4882-A618-907F2747AB4E}" destId="{5D04E047-024B-424C-90E9-398D927BFCD0}" srcOrd="1" destOrd="0" presId="urn:microsoft.com/office/officeart/2016/7/layout/BasicLinearProcessNumbered"/>
    <dgm:cxn modelId="{9128B544-219D-420C-B634-BB4735287FF9}" type="presParOf" srcId="{0579AFB9-9713-4882-A618-907F2747AB4E}" destId="{3C6FACDA-693B-4C27-9CB6-4D4CE1F0E5C3}" srcOrd="2" destOrd="0" presId="urn:microsoft.com/office/officeart/2016/7/layout/BasicLinearProcessNumbered"/>
    <dgm:cxn modelId="{D3B621BA-D858-4791-9F3A-56B01D238C87}" type="presParOf" srcId="{3C6FACDA-693B-4C27-9CB6-4D4CE1F0E5C3}" destId="{FFAAB4CE-8CF2-4A6F-82E2-21D2CB255B45}" srcOrd="0" destOrd="0" presId="urn:microsoft.com/office/officeart/2016/7/layout/BasicLinearProcessNumbered"/>
    <dgm:cxn modelId="{88920286-D70A-4A27-B8AB-BB74D3FD5F2F}" type="presParOf" srcId="{3C6FACDA-693B-4C27-9CB6-4D4CE1F0E5C3}" destId="{88057661-5AC8-4A35-9AAB-71F9D279AE6A}" srcOrd="1" destOrd="0" presId="urn:microsoft.com/office/officeart/2016/7/layout/BasicLinearProcessNumbered"/>
    <dgm:cxn modelId="{792C7EA2-4CAA-4768-A338-D7118C26C888}" type="presParOf" srcId="{3C6FACDA-693B-4C27-9CB6-4D4CE1F0E5C3}" destId="{A9FCD8AD-CE40-4574-82B3-7AB4054606C6}" srcOrd="2" destOrd="0" presId="urn:microsoft.com/office/officeart/2016/7/layout/BasicLinearProcessNumbered"/>
    <dgm:cxn modelId="{9E7DC5C0-5FAF-4ABC-ADC5-9E79BDF27718}" type="presParOf" srcId="{3C6FACDA-693B-4C27-9CB6-4D4CE1F0E5C3}" destId="{F4EB873E-417A-4E5F-BEB6-7A96DDE7F8D8}" srcOrd="3" destOrd="0" presId="urn:microsoft.com/office/officeart/2016/7/layout/BasicLinearProcessNumbered"/>
    <dgm:cxn modelId="{F9D8D905-7B28-4D2D-9FB4-DF727AF0801E}" type="presParOf" srcId="{0579AFB9-9713-4882-A618-907F2747AB4E}" destId="{0F81D09C-21DB-403D-9033-C5E059F1BEE3}" srcOrd="3" destOrd="0" presId="urn:microsoft.com/office/officeart/2016/7/layout/BasicLinearProcessNumbered"/>
    <dgm:cxn modelId="{310BBBEB-3522-45F0-9DCB-168D8232B99A}" type="presParOf" srcId="{0579AFB9-9713-4882-A618-907F2747AB4E}" destId="{F8ED25B3-96A4-4BEB-831F-39B4152E744A}" srcOrd="4" destOrd="0" presId="urn:microsoft.com/office/officeart/2016/7/layout/BasicLinearProcessNumbered"/>
    <dgm:cxn modelId="{0F005744-5EB0-41D4-A979-4F647D481941}" type="presParOf" srcId="{F8ED25B3-96A4-4BEB-831F-39B4152E744A}" destId="{568435DA-53E4-4D72-B7A4-2F2A4E34DF1A}" srcOrd="0" destOrd="0" presId="urn:microsoft.com/office/officeart/2016/7/layout/BasicLinearProcessNumbered"/>
    <dgm:cxn modelId="{62386561-E17D-48CE-93BB-36EED86E47C3}" type="presParOf" srcId="{F8ED25B3-96A4-4BEB-831F-39B4152E744A}" destId="{998DB6C3-416C-4EC5-B4B9-A9F5B2D3DEA6}" srcOrd="1" destOrd="0" presId="urn:microsoft.com/office/officeart/2016/7/layout/BasicLinearProcessNumbered"/>
    <dgm:cxn modelId="{1F23985E-3BF4-45F4-9EC9-BEFDBC3B8F93}" type="presParOf" srcId="{F8ED25B3-96A4-4BEB-831F-39B4152E744A}" destId="{57AFC21F-D252-4336-B70A-6DDC21FA59DE}" srcOrd="2" destOrd="0" presId="urn:microsoft.com/office/officeart/2016/7/layout/BasicLinearProcessNumbered"/>
    <dgm:cxn modelId="{70FACCC2-AB33-417D-A7C5-EEF6E855BA49}" type="presParOf" srcId="{F8ED25B3-96A4-4BEB-831F-39B4152E744A}" destId="{369B86FD-588E-4F6E-BE1D-8A607167CFA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C26AA-090E-48EC-AC88-0DEB447E6BF8}">
      <dsp:nvSpPr>
        <dsp:cNvPr id="0" name=""/>
        <dsp:cNvSpPr/>
      </dsp:nvSpPr>
      <dsp:spPr>
        <a:xfrm>
          <a:off x="0" y="146808"/>
          <a:ext cx="5914209" cy="2424240"/>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SELPA is seeing a 50% increase in requests from districts for Social Emotional Services Supports</a:t>
          </a:r>
        </a:p>
      </dsp:txBody>
      <dsp:txXfrm>
        <a:off x="118342" y="265150"/>
        <a:ext cx="5677525" cy="2187556"/>
      </dsp:txXfrm>
    </dsp:sp>
    <dsp:sp modelId="{673DDD01-D43D-4E61-BB01-A556A6305BAB}">
      <dsp:nvSpPr>
        <dsp:cNvPr id="0" name=""/>
        <dsp:cNvSpPr/>
      </dsp:nvSpPr>
      <dsp:spPr>
        <a:xfrm>
          <a:off x="0" y="2677608"/>
          <a:ext cx="5914209" cy="2424240"/>
        </a:xfrm>
        <a:prstGeom prst="roundRect">
          <a:avLst/>
        </a:prstGeom>
        <a:blipFill rotWithShape="0">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Federal funding and state funding have prioritized MH needs of students and staff</a:t>
          </a:r>
        </a:p>
      </dsp:txBody>
      <dsp:txXfrm>
        <a:off x="118342" y="2795950"/>
        <a:ext cx="5677525" cy="218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C26AA-090E-48EC-AC88-0DEB447E6BF8}">
      <dsp:nvSpPr>
        <dsp:cNvPr id="0" name=""/>
        <dsp:cNvSpPr/>
      </dsp:nvSpPr>
      <dsp:spPr>
        <a:xfrm>
          <a:off x="0" y="347080"/>
          <a:ext cx="5914209" cy="2229727"/>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t>SELPA está experimentando un aumento del 50% en las solicitudes de apoyos de servicios socioemocionales de los distritos</a:t>
          </a:r>
          <a:endParaRPr lang="en-US" sz="3300" kern="1200" dirty="0"/>
        </a:p>
      </dsp:txBody>
      <dsp:txXfrm>
        <a:off x="108846" y="455926"/>
        <a:ext cx="5696517" cy="2012035"/>
      </dsp:txXfrm>
    </dsp:sp>
    <dsp:sp modelId="{673DDD01-D43D-4E61-BB01-A556A6305BAB}">
      <dsp:nvSpPr>
        <dsp:cNvPr id="0" name=""/>
        <dsp:cNvSpPr/>
      </dsp:nvSpPr>
      <dsp:spPr>
        <a:xfrm>
          <a:off x="0" y="2671848"/>
          <a:ext cx="5914209" cy="2229727"/>
        </a:xfrm>
        <a:prstGeom prst="roundRect">
          <a:avLst/>
        </a:prstGeom>
        <a:blipFill rotWithShape="0">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t>Los fondos federales y estatales han priorizado las necesidades de salud mental de los estudiantes y el personal</a:t>
          </a:r>
          <a:endParaRPr lang="en-US" sz="3300" kern="1200" dirty="0"/>
        </a:p>
      </dsp:txBody>
      <dsp:txXfrm>
        <a:off x="108846" y="2780694"/>
        <a:ext cx="5696517" cy="2012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8392-2ED7-4D47-B019-B4BFB4F76583}">
      <dsp:nvSpPr>
        <dsp:cNvPr id="0" name=""/>
        <dsp:cNvSpPr/>
      </dsp:nvSpPr>
      <dsp:spPr>
        <a:xfrm>
          <a:off x="0" y="114626"/>
          <a:ext cx="5913437" cy="1058758"/>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1" kern="1200" dirty="0"/>
            <a:t>Students coming to school district outside of our SELPA</a:t>
          </a:r>
          <a:endParaRPr lang="en-US" sz="2000" kern="1200" dirty="0"/>
        </a:p>
      </dsp:txBody>
      <dsp:txXfrm>
        <a:off x="51684" y="166310"/>
        <a:ext cx="5810069" cy="955390"/>
      </dsp:txXfrm>
    </dsp:sp>
    <dsp:sp modelId="{8D6010A6-8400-4BFF-83D1-493C73EF6ED3}">
      <dsp:nvSpPr>
        <dsp:cNvPr id="0" name=""/>
        <dsp:cNvSpPr/>
      </dsp:nvSpPr>
      <dsp:spPr>
        <a:xfrm>
          <a:off x="0" y="1230985"/>
          <a:ext cx="5913437" cy="1058758"/>
        </a:xfrm>
        <a:prstGeom prst="roundRect">
          <a:avLst/>
        </a:prstGeom>
        <a:blipFill rotWithShape="0">
          <a:blip xmlns:r="http://schemas.openxmlformats.org/officeDocument/2006/relationships" r:embed="rId1">
            <a:duotone>
              <a:schemeClr val="accent5">
                <a:hueOff val="-6529"/>
                <a:satOff val="-7157"/>
                <a:lumOff val="-3595"/>
                <a:alphaOff val="0"/>
                <a:shade val="74000"/>
                <a:satMod val="130000"/>
                <a:lumMod val="90000"/>
              </a:schemeClr>
              <a:schemeClr val="accent5">
                <a:hueOff val="-6529"/>
                <a:satOff val="-7157"/>
                <a:lumOff val="-35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District Special education administrator reviews the IEP and contacts Clinic administrator (CA) to implement services as appropriate from prior placement</a:t>
          </a:r>
        </a:p>
      </dsp:txBody>
      <dsp:txXfrm>
        <a:off x="51684" y="1282669"/>
        <a:ext cx="5810069" cy="955390"/>
      </dsp:txXfrm>
    </dsp:sp>
    <dsp:sp modelId="{4FF78952-69CD-40F5-A3DA-4224026BC719}">
      <dsp:nvSpPr>
        <dsp:cNvPr id="0" name=""/>
        <dsp:cNvSpPr/>
      </dsp:nvSpPr>
      <dsp:spPr>
        <a:xfrm>
          <a:off x="0" y="2347344"/>
          <a:ext cx="5913437" cy="1058758"/>
        </a:xfrm>
        <a:prstGeom prst="roundRect">
          <a:avLst/>
        </a:prstGeom>
        <a:blipFill rotWithShape="0">
          <a:blip xmlns:r="http://schemas.openxmlformats.org/officeDocument/2006/relationships" r:embed="rId1">
            <a:duotone>
              <a:schemeClr val="accent5">
                <a:hueOff val="-13058"/>
                <a:satOff val="-14314"/>
                <a:lumOff val="-7190"/>
                <a:alphaOff val="0"/>
                <a:shade val="74000"/>
                <a:satMod val="130000"/>
                <a:lumMod val="90000"/>
              </a:schemeClr>
              <a:schemeClr val="accent5">
                <a:hueOff val="-13058"/>
                <a:satOff val="-14314"/>
                <a:lumOff val="-71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Provide administrative placement form, IEP and guardian contact information to CA</a:t>
          </a:r>
        </a:p>
      </dsp:txBody>
      <dsp:txXfrm>
        <a:off x="51684" y="2399028"/>
        <a:ext cx="5810069" cy="955390"/>
      </dsp:txXfrm>
    </dsp:sp>
    <dsp:sp modelId="{BDEB43E1-30FF-4217-8998-D034DC90A018}">
      <dsp:nvSpPr>
        <dsp:cNvPr id="0" name=""/>
        <dsp:cNvSpPr/>
      </dsp:nvSpPr>
      <dsp:spPr>
        <a:xfrm>
          <a:off x="0" y="3463702"/>
          <a:ext cx="5913437" cy="1058758"/>
        </a:xfrm>
        <a:prstGeom prst="roundRect">
          <a:avLst/>
        </a:prstGeom>
        <a:blipFill rotWithShape="0">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Assigned ERSES Clinician will outreach to legal guardian to initiate enrollment in VCBH services and have legal guardian complete required VCBH intake paperwork</a:t>
          </a:r>
        </a:p>
      </dsp:txBody>
      <dsp:txXfrm>
        <a:off x="51684" y="3515386"/>
        <a:ext cx="5810069" cy="955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8392-2ED7-4D47-B019-B4BFB4F76583}">
      <dsp:nvSpPr>
        <dsp:cNvPr id="0" name=""/>
        <dsp:cNvSpPr/>
      </dsp:nvSpPr>
      <dsp:spPr>
        <a:xfrm>
          <a:off x="0" y="445214"/>
          <a:ext cx="5913437" cy="899944"/>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i="1" kern="1200" dirty="0" smtClean="0"/>
            <a:t>Estudiantes que vienen al distrito escolar fuera de nuestro SELPA</a:t>
          </a:r>
          <a:endParaRPr lang="en-US" sz="1700" kern="1200" dirty="0"/>
        </a:p>
      </dsp:txBody>
      <dsp:txXfrm>
        <a:off x="43932" y="489146"/>
        <a:ext cx="5825573" cy="812080"/>
      </dsp:txXfrm>
    </dsp:sp>
    <dsp:sp modelId="{8D6010A6-8400-4BFF-83D1-493C73EF6ED3}">
      <dsp:nvSpPr>
        <dsp:cNvPr id="0" name=""/>
        <dsp:cNvSpPr/>
      </dsp:nvSpPr>
      <dsp:spPr>
        <a:xfrm>
          <a:off x="0" y="1394119"/>
          <a:ext cx="5913437" cy="899944"/>
        </a:xfrm>
        <a:prstGeom prst="roundRect">
          <a:avLst/>
        </a:prstGeom>
        <a:blipFill rotWithShape="0">
          <a:blip xmlns:r="http://schemas.openxmlformats.org/officeDocument/2006/relationships" r:embed="rId1">
            <a:duotone>
              <a:schemeClr val="accent5">
                <a:hueOff val="-6529"/>
                <a:satOff val="-7157"/>
                <a:lumOff val="-3595"/>
                <a:alphaOff val="0"/>
                <a:shade val="74000"/>
                <a:satMod val="130000"/>
                <a:lumMod val="90000"/>
              </a:schemeClr>
              <a:schemeClr val="accent5">
                <a:hueOff val="-6529"/>
                <a:satOff val="-7157"/>
                <a:lumOff val="-35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El administrador de educación especial del distrito revisa el IEP y se comunica con el administrador de la clínica (CA) para implementar los servicios según corresponda de la colocación anterior</a:t>
          </a:r>
          <a:endParaRPr lang="en-US" sz="1700" kern="1200" dirty="0"/>
        </a:p>
      </dsp:txBody>
      <dsp:txXfrm>
        <a:off x="43932" y="1438051"/>
        <a:ext cx="5825573" cy="812080"/>
      </dsp:txXfrm>
    </dsp:sp>
    <dsp:sp modelId="{4FF78952-69CD-40F5-A3DA-4224026BC719}">
      <dsp:nvSpPr>
        <dsp:cNvPr id="0" name=""/>
        <dsp:cNvSpPr/>
      </dsp:nvSpPr>
      <dsp:spPr>
        <a:xfrm>
          <a:off x="0" y="2343023"/>
          <a:ext cx="5913437" cy="899944"/>
        </a:xfrm>
        <a:prstGeom prst="roundRect">
          <a:avLst/>
        </a:prstGeom>
        <a:blipFill rotWithShape="0">
          <a:blip xmlns:r="http://schemas.openxmlformats.org/officeDocument/2006/relationships" r:embed="rId1">
            <a:duotone>
              <a:schemeClr val="accent5">
                <a:hueOff val="-13058"/>
                <a:satOff val="-14314"/>
                <a:lumOff val="-7190"/>
                <a:alphaOff val="0"/>
                <a:shade val="74000"/>
                <a:satMod val="130000"/>
                <a:lumMod val="90000"/>
              </a:schemeClr>
              <a:schemeClr val="accent5">
                <a:hueOff val="-13058"/>
                <a:satOff val="-14314"/>
                <a:lumOff val="-71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Proporcionar el formulario de ubicación administrativa, el IEP y la información de contacto del tutor al CA</a:t>
          </a:r>
          <a:endParaRPr lang="en-US" sz="1700" kern="1200" dirty="0"/>
        </a:p>
      </dsp:txBody>
      <dsp:txXfrm>
        <a:off x="43932" y="2386955"/>
        <a:ext cx="5825573" cy="812080"/>
      </dsp:txXfrm>
    </dsp:sp>
    <dsp:sp modelId="{BDEB43E1-30FF-4217-8998-D034DC90A018}">
      <dsp:nvSpPr>
        <dsp:cNvPr id="0" name=""/>
        <dsp:cNvSpPr/>
      </dsp:nvSpPr>
      <dsp:spPr>
        <a:xfrm>
          <a:off x="0" y="3291928"/>
          <a:ext cx="5913437" cy="899944"/>
        </a:xfrm>
        <a:prstGeom prst="roundRect">
          <a:avLst/>
        </a:prstGeom>
        <a:blipFill rotWithShape="0">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El clínico de ERSES asignado se comunicará con el tutor legal para iniciar la inscripción en los servicios de VCBH y hará que el tutor legal complete el papeleo de admisión de VCBH requerido</a:t>
          </a:r>
          <a:endParaRPr lang="en-US" sz="1700" kern="1200" dirty="0"/>
        </a:p>
      </dsp:txBody>
      <dsp:txXfrm>
        <a:off x="43932" y="3335860"/>
        <a:ext cx="5825573" cy="81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9FF3-2DB8-4AE7-ABB0-421EB4687DBB}">
      <dsp:nvSpPr>
        <dsp:cNvPr id="0" name=""/>
        <dsp:cNvSpPr/>
      </dsp:nvSpPr>
      <dsp:spPr>
        <a:xfrm>
          <a:off x="0" y="89979"/>
          <a:ext cx="6073614" cy="1048320"/>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Unique to Ventura County SELPA and Antelope Valley</a:t>
          </a:r>
        </a:p>
      </dsp:txBody>
      <dsp:txXfrm>
        <a:off x="51175" y="141154"/>
        <a:ext cx="5971264" cy="945970"/>
      </dsp:txXfrm>
    </dsp:sp>
    <dsp:sp modelId="{6EEC0CAA-A64D-408B-A45B-85B7F6215536}">
      <dsp:nvSpPr>
        <dsp:cNvPr id="0" name=""/>
        <dsp:cNvSpPr/>
      </dsp:nvSpPr>
      <dsp:spPr>
        <a:xfrm>
          <a:off x="0" y="1218939"/>
          <a:ext cx="6073614" cy="1048320"/>
        </a:xfrm>
        <a:prstGeom prst="roundRect">
          <a:avLst/>
        </a:prstGeom>
        <a:blipFill rotWithShape="0">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Intensive, in-home services to address issues at school</a:t>
          </a:r>
        </a:p>
      </dsp:txBody>
      <dsp:txXfrm>
        <a:off x="51175" y="1270114"/>
        <a:ext cx="5971264" cy="945970"/>
      </dsp:txXfrm>
    </dsp:sp>
    <dsp:sp modelId="{E7E5AEAA-A3B5-4E96-ACB1-BBD6CD59E55E}">
      <dsp:nvSpPr>
        <dsp:cNvPr id="0" name=""/>
        <dsp:cNvSpPr/>
      </dsp:nvSpPr>
      <dsp:spPr>
        <a:xfrm>
          <a:off x="0" y="2347899"/>
          <a:ext cx="6073614" cy="1048320"/>
        </a:xfrm>
        <a:prstGeom prst="roundRect">
          <a:avLst/>
        </a:prstGeom>
        <a:blipFill rotWithShape="0">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Support services to prevent Residential Treatment</a:t>
          </a:r>
        </a:p>
      </dsp:txBody>
      <dsp:txXfrm>
        <a:off x="51175" y="2399074"/>
        <a:ext cx="5971264" cy="945970"/>
      </dsp:txXfrm>
    </dsp:sp>
    <dsp:sp modelId="{6F344496-D4F4-4D7B-83E5-D371D0101EE1}">
      <dsp:nvSpPr>
        <dsp:cNvPr id="0" name=""/>
        <dsp:cNvSpPr/>
      </dsp:nvSpPr>
      <dsp:spPr>
        <a:xfrm>
          <a:off x="0" y="3476859"/>
          <a:ext cx="6073614" cy="1048320"/>
        </a:xfrm>
        <a:prstGeom prst="roundRect">
          <a:avLst/>
        </a:prstGeom>
        <a:blipFill rotWithShape="0">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Support for family and students returning home from Residential Treatment.</a:t>
          </a:r>
        </a:p>
      </dsp:txBody>
      <dsp:txXfrm>
        <a:off x="51175" y="3528034"/>
        <a:ext cx="5971264" cy="945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9FF3-2DB8-4AE7-ABB0-421EB4687DBB}">
      <dsp:nvSpPr>
        <dsp:cNvPr id="0" name=""/>
        <dsp:cNvSpPr/>
      </dsp:nvSpPr>
      <dsp:spPr>
        <a:xfrm>
          <a:off x="0" y="327579"/>
          <a:ext cx="6073614" cy="936000"/>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Único para el SELPA del Condado de Ventura y el Valle del Antílope</a:t>
          </a:r>
          <a:endParaRPr lang="en-US" sz="2500" kern="1200" dirty="0"/>
        </a:p>
      </dsp:txBody>
      <dsp:txXfrm>
        <a:off x="45692" y="373271"/>
        <a:ext cx="5982230" cy="844616"/>
      </dsp:txXfrm>
    </dsp:sp>
    <dsp:sp modelId="{6EEC0CAA-A64D-408B-A45B-85B7F6215536}">
      <dsp:nvSpPr>
        <dsp:cNvPr id="0" name=""/>
        <dsp:cNvSpPr/>
      </dsp:nvSpPr>
      <dsp:spPr>
        <a:xfrm>
          <a:off x="0" y="1335579"/>
          <a:ext cx="6073614" cy="936000"/>
        </a:xfrm>
        <a:prstGeom prst="roundRect">
          <a:avLst/>
        </a:prstGeom>
        <a:blipFill rotWithShape="0">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smtClean="0"/>
            <a:t>Servicios intensivos en el hogar para abordar problemas en la escuela</a:t>
          </a:r>
          <a:endParaRPr lang="en-US" sz="2500" kern="1200" dirty="0"/>
        </a:p>
      </dsp:txBody>
      <dsp:txXfrm>
        <a:off x="45692" y="1381271"/>
        <a:ext cx="5982230" cy="844616"/>
      </dsp:txXfrm>
    </dsp:sp>
    <dsp:sp modelId="{E7E5AEAA-A3B5-4E96-ACB1-BBD6CD59E55E}">
      <dsp:nvSpPr>
        <dsp:cNvPr id="0" name=""/>
        <dsp:cNvSpPr/>
      </dsp:nvSpPr>
      <dsp:spPr>
        <a:xfrm>
          <a:off x="0" y="2343579"/>
          <a:ext cx="6073614" cy="936000"/>
        </a:xfrm>
        <a:prstGeom prst="roundRect">
          <a:avLst/>
        </a:prstGeom>
        <a:blipFill rotWithShape="0">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smtClean="0"/>
            <a:t>Servicios de apoyo para prevenir el tratamiento residencial</a:t>
          </a:r>
          <a:endParaRPr lang="en-US" sz="2500" kern="1200" dirty="0"/>
        </a:p>
      </dsp:txBody>
      <dsp:txXfrm>
        <a:off x="45692" y="2389271"/>
        <a:ext cx="5982230" cy="844616"/>
      </dsp:txXfrm>
    </dsp:sp>
    <dsp:sp modelId="{6F344496-D4F4-4D7B-83E5-D371D0101EE1}">
      <dsp:nvSpPr>
        <dsp:cNvPr id="0" name=""/>
        <dsp:cNvSpPr/>
      </dsp:nvSpPr>
      <dsp:spPr>
        <a:xfrm>
          <a:off x="0" y="3351579"/>
          <a:ext cx="6073614" cy="936000"/>
        </a:xfrm>
        <a:prstGeom prst="roundRect">
          <a:avLst/>
        </a:prstGeom>
        <a:blipFill rotWithShape="0">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Apoyo para familias y estudiantes que regresan a casa después del tratamiento residencial</a:t>
          </a:r>
          <a:endParaRPr lang="en-US" sz="2500" kern="1200" dirty="0"/>
        </a:p>
      </dsp:txBody>
      <dsp:txXfrm>
        <a:off x="45692" y="3397271"/>
        <a:ext cx="5982230" cy="844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B610-4E89-4E03-B038-3141DEA93B83}">
      <dsp:nvSpPr>
        <dsp:cNvPr id="0" name=""/>
        <dsp:cNvSpPr/>
      </dsp:nvSpPr>
      <dsp:spPr>
        <a:xfrm>
          <a:off x="43309" y="0"/>
          <a:ext cx="2914747" cy="26638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lvl="0" algn="l" defTabSz="488950">
            <a:lnSpc>
              <a:spcPct val="90000"/>
            </a:lnSpc>
            <a:spcBef>
              <a:spcPct val="0"/>
            </a:spcBef>
            <a:spcAft>
              <a:spcPct val="35000"/>
            </a:spcAft>
          </a:pPr>
          <a:r>
            <a:rPr lang="en-US" sz="1100" kern="1200" dirty="0"/>
            <a:t>Option 1:</a:t>
          </a:r>
        </a:p>
        <a:p>
          <a:pPr lvl="0" algn="l" defTabSz="488950">
            <a:lnSpc>
              <a:spcPct val="90000"/>
            </a:lnSpc>
            <a:spcBef>
              <a:spcPct val="0"/>
            </a:spcBef>
            <a:spcAft>
              <a:spcPct val="35000"/>
            </a:spcAft>
          </a:pPr>
          <a:r>
            <a:rPr lang="en-US" sz="1100" kern="1200" dirty="0"/>
            <a:t>Behavioral Specialists (Youth Partners) with a bachelor’s degree in a related field.</a:t>
          </a:r>
        </a:p>
        <a:p>
          <a:pPr lvl="0" algn="l" defTabSz="488950">
            <a:lnSpc>
              <a:spcPct val="90000"/>
            </a:lnSpc>
            <a:spcBef>
              <a:spcPct val="0"/>
            </a:spcBef>
            <a:spcAft>
              <a:spcPct val="35000"/>
            </a:spcAft>
          </a:pPr>
          <a:r>
            <a:rPr lang="en-US" sz="1100" kern="1200" dirty="0"/>
            <a:t>Works 1:1 with student implementing skill building interventions to decrease maladaptive behaviors and access education. </a:t>
          </a:r>
        </a:p>
      </dsp:txBody>
      <dsp:txXfrm>
        <a:off x="43309" y="1012248"/>
        <a:ext cx="2914747" cy="1598287"/>
      </dsp:txXfrm>
    </dsp:sp>
    <dsp:sp modelId="{8C59C7A9-AB2E-4627-A05D-52838AF063EC}">
      <dsp:nvSpPr>
        <dsp:cNvPr id="0" name=""/>
        <dsp:cNvSpPr/>
      </dsp:nvSpPr>
      <dsp:spPr>
        <a:xfrm>
          <a:off x="1101111" y="266381"/>
          <a:ext cx="799143" cy="799143"/>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304" tIns="12700" rIns="62304" bIns="12700" numCol="1" spcCol="1270" anchor="ctr" anchorCtr="0">
          <a:noAutofit/>
        </a:bodyPr>
        <a:lstStyle/>
        <a:p>
          <a:pPr lvl="0" algn="ctr" defTabSz="1822450">
            <a:lnSpc>
              <a:spcPct val="90000"/>
            </a:lnSpc>
            <a:spcBef>
              <a:spcPct val="0"/>
            </a:spcBef>
            <a:spcAft>
              <a:spcPct val="35000"/>
            </a:spcAft>
          </a:pPr>
          <a:r>
            <a:rPr lang="en-US" sz="4100" kern="1200"/>
            <a:t>1</a:t>
          </a:r>
          <a:endParaRPr lang="en-US" sz="4100" kern="1200" dirty="0"/>
        </a:p>
      </dsp:txBody>
      <dsp:txXfrm>
        <a:off x="1218143" y="383413"/>
        <a:ext cx="565079" cy="565079"/>
      </dsp:txXfrm>
    </dsp:sp>
    <dsp:sp modelId="{E0D7A76F-5333-444B-9588-2DADD289C074}">
      <dsp:nvSpPr>
        <dsp:cNvPr id="0" name=""/>
        <dsp:cNvSpPr/>
      </dsp:nvSpPr>
      <dsp:spPr>
        <a:xfrm>
          <a:off x="0" y="2663740"/>
          <a:ext cx="300136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FAAB4CE-8CF2-4A6F-82E2-21D2CB255B45}">
      <dsp:nvSpPr>
        <dsp:cNvPr id="0" name=""/>
        <dsp:cNvSpPr/>
      </dsp:nvSpPr>
      <dsp:spPr>
        <a:xfrm>
          <a:off x="3301503" y="0"/>
          <a:ext cx="3001367" cy="26638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lvl="0" algn="l" defTabSz="488950">
            <a:lnSpc>
              <a:spcPct val="90000"/>
            </a:lnSpc>
            <a:spcBef>
              <a:spcPct val="0"/>
            </a:spcBef>
            <a:spcAft>
              <a:spcPct val="35000"/>
            </a:spcAft>
          </a:pPr>
          <a:r>
            <a:rPr lang="en-US" sz="1100" kern="1200" dirty="0"/>
            <a:t>Option 2:</a:t>
          </a:r>
        </a:p>
        <a:p>
          <a:pPr lvl="0" algn="l" defTabSz="488950">
            <a:lnSpc>
              <a:spcPct val="90000"/>
            </a:lnSpc>
            <a:spcBef>
              <a:spcPct val="0"/>
            </a:spcBef>
            <a:spcAft>
              <a:spcPct val="35000"/>
            </a:spcAft>
          </a:pPr>
          <a:r>
            <a:rPr lang="en-US" sz="1100" kern="1200" dirty="0"/>
            <a:t>Family Case Manager – master’s level staff that facilitates weekly Family Support Team Meetings; completes behavioral treatment Plan based on IEO S/E goals</a:t>
          </a:r>
        </a:p>
        <a:p>
          <a:pPr lvl="0" algn="l" defTabSz="488950">
            <a:lnSpc>
              <a:spcPct val="90000"/>
            </a:lnSpc>
            <a:spcBef>
              <a:spcPct val="0"/>
            </a:spcBef>
            <a:spcAft>
              <a:spcPct val="35000"/>
            </a:spcAft>
          </a:pPr>
          <a:r>
            <a:rPr lang="en-US" sz="1100" kern="1200" dirty="0"/>
            <a:t>Parent Partner – meets with parent 1x/week to provide support, resources, parent coaching </a:t>
          </a:r>
        </a:p>
      </dsp:txBody>
      <dsp:txXfrm>
        <a:off x="3301503" y="1012248"/>
        <a:ext cx="3001367" cy="1598287"/>
      </dsp:txXfrm>
    </dsp:sp>
    <dsp:sp modelId="{88057661-5AC8-4A35-9AAB-71F9D279AE6A}">
      <dsp:nvSpPr>
        <dsp:cNvPr id="0" name=""/>
        <dsp:cNvSpPr/>
      </dsp:nvSpPr>
      <dsp:spPr>
        <a:xfrm>
          <a:off x="4402615" y="266381"/>
          <a:ext cx="799143" cy="799143"/>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304" tIns="12700" rIns="62304" bIns="12700" numCol="1" spcCol="1270" anchor="ctr" anchorCtr="0">
          <a:noAutofit/>
        </a:bodyPr>
        <a:lstStyle/>
        <a:p>
          <a:pPr lvl="0" algn="ctr" defTabSz="1822450">
            <a:lnSpc>
              <a:spcPct val="90000"/>
            </a:lnSpc>
            <a:spcBef>
              <a:spcPct val="0"/>
            </a:spcBef>
            <a:spcAft>
              <a:spcPct val="35000"/>
            </a:spcAft>
          </a:pPr>
          <a:r>
            <a:rPr lang="en-US" sz="4100" kern="1200"/>
            <a:t>2</a:t>
          </a:r>
        </a:p>
      </dsp:txBody>
      <dsp:txXfrm>
        <a:off x="4519647" y="383413"/>
        <a:ext cx="565079" cy="565079"/>
      </dsp:txXfrm>
    </dsp:sp>
    <dsp:sp modelId="{A9FCD8AD-CE40-4574-82B3-7AB4054606C6}">
      <dsp:nvSpPr>
        <dsp:cNvPr id="0" name=""/>
        <dsp:cNvSpPr/>
      </dsp:nvSpPr>
      <dsp:spPr>
        <a:xfrm>
          <a:off x="3301503" y="2663740"/>
          <a:ext cx="300136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68435DA-53E4-4D72-B7A4-2F2A4E34DF1A}">
      <dsp:nvSpPr>
        <dsp:cNvPr id="0" name=""/>
        <dsp:cNvSpPr/>
      </dsp:nvSpPr>
      <dsp:spPr>
        <a:xfrm>
          <a:off x="6603007" y="0"/>
          <a:ext cx="3001367" cy="26638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lvl="0" algn="l" defTabSz="488950">
            <a:lnSpc>
              <a:spcPct val="90000"/>
            </a:lnSpc>
            <a:spcBef>
              <a:spcPct val="0"/>
            </a:spcBef>
            <a:spcAft>
              <a:spcPct val="35000"/>
            </a:spcAft>
          </a:pPr>
          <a:r>
            <a:rPr lang="en-US" sz="1100" kern="1200" dirty="0"/>
            <a:t>Option 3:</a:t>
          </a:r>
        </a:p>
        <a:p>
          <a:pPr lvl="0" algn="l" defTabSz="488950">
            <a:lnSpc>
              <a:spcPct val="90000"/>
            </a:lnSpc>
            <a:spcBef>
              <a:spcPct val="0"/>
            </a:spcBef>
            <a:spcAft>
              <a:spcPct val="35000"/>
            </a:spcAft>
          </a:pPr>
          <a:r>
            <a:rPr lang="en-US" sz="1100" kern="1200" dirty="0"/>
            <a:t>All three service providers (FCM, PP, YP) working together with the school and IEP team to bridge gap between home and school, assist with consistency across environments  </a:t>
          </a:r>
        </a:p>
      </dsp:txBody>
      <dsp:txXfrm>
        <a:off x="6603007" y="1012248"/>
        <a:ext cx="3001367" cy="1598287"/>
      </dsp:txXfrm>
    </dsp:sp>
    <dsp:sp modelId="{998DB6C3-416C-4EC5-B4B9-A9F5B2D3DEA6}">
      <dsp:nvSpPr>
        <dsp:cNvPr id="0" name=""/>
        <dsp:cNvSpPr/>
      </dsp:nvSpPr>
      <dsp:spPr>
        <a:xfrm>
          <a:off x="7704119" y="266381"/>
          <a:ext cx="799143" cy="799143"/>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304" tIns="12700" rIns="62304" bIns="12700" numCol="1" spcCol="1270" anchor="ctr" anchorCtr="0">
          <a:noAutofit/>
        </a:bodyPr>
        <a:lstStyle/>
        <a:p>
          <a:pPr lvl="0" algn="ctr" defTabSz="1822450">
            <a:lnSpc>
              <a:spcPct val="90000"/>
            </a:lnSpc>
            <a:spcBef>
              <a:spcPct val="0"/>
            </a:spcBef>
            <a:spcAft>
              <a:spcPct val="35000"/>
            </a:spcAft>
          </a:pPr>
          <a:r>
            <a:rPr lang="en-US" sz="4100" kern="1200"/>
            <a:t>3</a:t>
          </a:r>
        </a:p>
      </dsp:txBody>
      <dsp:txXfrm>
        <a:off x="7821151" y="383413"/>
        <a:ext cx="565079" cy="565079"/>
      </dsp:txXfrm>
    </dsp:sp>
    <dsp:sp modelId="{57AFC21F-D252-4336-B70A-6DDC21FA59DE}">
      <dsp:nvSpPr>
        <dsp:cNvPr id="0" name=""/>
        <dsp:cNvSpPr/>
      </dsp:nvSpPr>
      <dsp:spPr>
        <a:xfrm>
          <a:off x="6603007" y="2663740"/>
          <a:ext cx="300136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B610-4E89-4E03-B038-3141DEA93B83}">
      <dsp:nvSpPr>
        <dsp:cNvPr id="0" name=""/>
        <dsp:cNvSpPr/>
      </dsp:nvSpPr>
      <dsp:spPr>
        <a:xfrm>
          <a:off x="15050" y="0"/>
          <a:ext cx="2917380" cy="27594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210" tIns="330200" rIns="234210" bIns="330200" numCol="1" spcCol="1270" anchor="t" anchorCtr="0">
          <a:noAutofit/>
        </a:bodyPr>
        <a:lstStyle/>
        <a:p>
          <a:pPr lvl="0" algn="l" defTabSz="488950">
            <a:lnSpc>
              <a:spcPct val="90000"/>
            </a:lnSpc>
            <a:spcBef>
              <a:spcPct val="0"/>
            </a:spcBef>
            <a:spcAft>
              <a:spcPct val="35000"/>
            </a:spcAft>
          </a:pPr>
          <a:r>
            <a:rPr lang="en-US" sz="1100" kern="1200" dirty="0" err="1" smtClean="0"/>
            <a:t>Opción</a:t>
          </a:r>
          <a:r>
            <a:rPr lang="en-US" sz="1100" kern="1200" dirty="0" smtClean="0"/>
            <a:t> </a:t>
          </a:r>
          <a:r>
            <a:rPr lang="en-US" sz="1100" kern="1200" dirty="0"/>
            <a:t>1:</a:t>
          </a:r>
        </a:p>
        <a:p>
          <a:pPr lvl="0" algn="l" defTabSz="488950">
            <a:lnSpc>
              <a:spcPct val="90000"/>
            </a:lnSpc>
            <a:spcBef>
              <a:spcPct val="0"/>
            </a:spcBef>
            <a:spcAft>
              <a:spcPct val="35000"/>
            </a:spcAft>
          </a:pPr>
          <a:r>
            <a:rPr lang="es-ES" sz="1100" kern="1200" dirty="0" smtClean="0"/>
            <a:t>Especialistas en comportamiento (socios juveniles) con una licenciatura en un campo relacionado.
Trabaja individualmente con el estudiante implementando intervenciones de desarrollo de habilidades para disminuir los comportamientos </a:t>
          </a:r>
          <a:r>
            <a:rPr lang="es-ES" sz="1100" kern="1200" dirty="0" err="1" smtClean="0"/>
            <a:t>desadaptativos</a:t>
          </a:r>
          <a:r>
            <a:rPr lang="es-ES" sz="1100" kern="1200" dirty="0" smtClean="0"/>
            <a:t> y acceder a la educación</a:t>
          </a:r>
          <a:r>
            <a:rPr lang="en-US" sz="1100" kern="1200" dirty="0" smtClean="0"/>
            <a:t>. </a:t>
          </a:r>
          <a:endParaRPr lang="en-US" sz="1100" kern="1200" dirty="0"/>
        </a:p>
      </dsp:txBody>
      <dsp:txXfrm>
        <a:off x="15050" y="1048597"/>
        <a:ext cx="2917380" cy="1655679"/>
      </dsp:txXfrm>
    </dsp:sp>
    <dsp:sp modelId="{8C59C7A9-AB2E-4627-A05D-52838AF063EC}">
      <dsp:nvSpPr>
        <dsp:cNvPr id="0" name=""/>
        <dsp:cNvSpPr/>
      </dsp:nvSpPr>
      <dsp:spPr>
        <a:xfrm>
          <a:off x="1088119" y="275946"/>
          <a:ext cx="827839" cy="827839"/>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4542" tIns="12700" rIns="64542" bIns="12700" numCol="1" spcCol="1270" anchor="ctr" anchorCtr="0">
          <a:noAutofit/>
        </a:bodyPr>
        <a:lstStyle/>
        <a:p>
          <a:pPr lvl="0" algn="ctr" defTabSz="1911350">
            <a:lnSpc>
              <a:spcPct val="90000"/>
            </a:lnSpc>
            <a:spcBef>
              <a:spcPct val="0"/>
            </a:spcBef>
            <a:spcAft>
              <a:spcPct val="35000"/>
            </a:spcAft>
          </a:pPr>
          <a:r>
            <a:rPr lang="en-US" sz="4300" kern="1200"/>
            <a:t>1</a:t>
          </a:r>
          <a:endParaRPr lang="en-US" sz="4300" kern="1200" dirty="0"/>
        </a:p>
      </dsp:txBody>
      <dsp:txXfrm>
        <a:off x="1209353" y="397180"/>
        <a:ext cx="585371" cy="585371"/>
      </dsp:txXfrm>
    </dsp:sp>
    <dsp:sp modelId="{E0D7A76F-5333-444B-9588-2DADD289C074}">
      <dsp:nvSpPr>
        <dsp:cNvPr id="0" name=""/>
        <dsp:cNvSpPr/>
      </dsp:nvSpPr>
      <dsp:spPr>
        <a:xfrm>
          <a:off x="0" y="2759394"/>
          <a:ext cx="300407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FAAB4CE-8CF2-4A6F-82E2-21D2CB255B45}">
      <dsp:nvSpPr>
        <dsp:cNvPr id="0" name=""/>
        <dsp:cNvSpPr/>
      </dsp:nvSpPr>
      <dsp:spPr>
        <a:xfrm>
          <a:off x="3304485" y="0"/>
          <a:ext cx="3004077" cy="27594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210" tIns="330200" rIns="234210" bIns="330200" numCol="1" spcCol="1270" anchor="t" anchorCtr="0">
          <a:noAutofit/>
        </a:bodyPr>
        <a:lstStyle/>
        <a:p>
          <a:pPr lvl="0" algn="l" defTabSz="488950">
            <a:lnSpc>
              <a:spcPct val="90000"/>
            </a:lnSpc>
            <a:spcBef>
              <a:spcPct val="0"/>
            </a:spcBef>
            <a:spcAft>
              <a:spcPct val="35000"/>
            </a:spcAft>
          </a:pPr>
          <a:r>
            <a:rPr lang="en-US" sz="1100" kern="1200" dirty="0" err="1" smtClean="0"/>
            <a:t>Opción</a:t>
          </a:r>
          <a:r>
            <a:rPr lang="en-US" sz="1100" kern="1200" dirty="0" smtClean="0"/>
            <a:t> </a:t>
          </a:r>
          <a:r>
            <a:rPr lang="en-US" sz="1100" kern="1200" dirty="0"/>
            <a:t>2:</a:t>
          </a:r>
        </a:p>
        <a:p>
          <a:pPr lvl="0" algn="l" defTabSz="488950">
            <a:lnSpc>
              <a:spcPct val="90000"/>
            </a:lnSpc>
            <a:spcBef>
              <a:spcPct val="0"/>
            </a:spcBef>
            <a:spcAft>
              <a:spcPct val="35000"/>
            </a:spcAft>
          </a:pPr>
          <a:r>
            <a:rPr lang="es-ES" sz="1100" kern="1200" dirty="0" smtClean="0"/>
            <a:t>Administrador de casos familiares: personal a nivel de maestría que facilita las reuniones semanales del equipo de apoyo familiar; completa el plan de tratamiento conductual basado en los objetivos del IEO S / E.
Socio de padres: se reúne con los padres una vez por semana para brindar apoyo, recursos y orientación para los padres.</a:t>
          </a:r>
          <a:endParaRPr lang="en-US" sz="1100" kern="1200" dirty="0"/>
        </a:p>
      </dsp:txBody>
      <dsp:txXfrm>
        <a:off x="3304485" y="1048597"/>
        <a:ext cx="3004077" cy="1655679"/>
      </dsp:txXfrm>
    </dsp:sp>
    <dsp:sp modelId="{88057661-5AC8-4A35-9AAB-71F9D279AE6A}">
      <dsp:nvSpPr>
        <dsp:cNvPr id="0" name=""/>
        <dsp:cNvSpPr/>
      </dsp:nvSpPr>
      <dsp:spPr>
        <a:xfrm>
          <a:off x="4392604" y="275946"/>
          <a:ext cx="827839" cy="827839"/>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4542" tIns="12700" rIns="64542" bIns="12700" numCol="1" spcCol="1270" anchor="ctr" anchorCtr="0">
          <a:noAutofit/>
        </a:bodyPr>
        <a:lstStyle/>
        <a:p>
          <a:pPr lvl="0" algn="ctr" defTabSz="1911350">
            <a:lnSpc>
              <a:spcPct val="90000"/>
            </a:lnSpc>
            <a:spcBef>
              <a:spcPct val="0"/>
            </a:spcBef>
            <a:spcAft>
              <a:spcPct val="35000"/>
            </a:spcAft>
          </a:pPr>
          <a:r>
            <a:rPr lang="en-US" sz="4300" kern="1200"/>
            <a:t>2</a:t>
          </a:r>
        </a:p>
      </dsp:txBody>
      <dsp:txXfrm>
        <a:off x="4513838" y="397180"/>
        <a:ext cx="585371" cy="585371"/>
      </dsp:txXfrm>
    </dsp:sp>
    <dsp:sp modelId="{A9FCD8AD-CE40-4574-82B3-7AB4054606C6}">
      <dsp:nvSpPr>
        <dsp:cNvPr id="0" name=""/>
        <dsp:cNvSpPr/>
      </dsp:nvSpPr>
      <dsp:spPr>
        <a:xfrm>
          <a:off x="3304485" y="2759394"/>
          <a:ext cx="300407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68435DA-53E4-4D72-B7A4-2F2A4E34DF1A}">
      <dsp:nvSpPr>
        <dsp:cNvPr id="0" name=""/>
        <dsp:cNvSpPr/>
      </dsp:nvSpPr>
      <dsp:spPr>
        <a:xfrm>
          <a:off x="6608971" y="0"/>
          <a:ext cx="3004077" cy="27594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210" tIns="330200" rIns="234210" bIns="330200" numCol="1" spcCol="1270" anchor="t" anchorCtr="0">
          <a:noAutofit/>
        </a:bodyPr>
        <a:lstStyle/>
        <a:p>
          <a:pPr lvl="0" algn="l" defTabSz="488950">
            <a:lnSpc>
              <a:spcPct val="90000"/>
            </a:lnSpc>
            <a:spcBef>
              <a:spcPct val="0"/>
            </a:spcBef>
            <a:spcAft>
              <a:spcPct val="35000"/>
            </a:spcAft>
          </a:pPr>
          <a:r>
            <a:rPr lang="en-US" sz="1100" kern="1200" dirty="0" err="1" smtClean="0"/>
            <a:t>Opción</a:t>
          </a:r>
          <a:r>
            <a:rPr lang="en-US" sz="1100" kern="1200" dirty="0" smtClean="0"/>
            <a:t> </a:t>
          </a:r>
          <a:r>
            <a:rPr lang="en-US" sz="1100" kern="1200" dirty="0"/>
            <a:t>3:</a:t>
          </a:r>
        </a:p>
        <a:p>
          <a:pPr lvl="0" algn="l" defTabSz="488950">
            <a:lnSpc>
              <a:spcPct val="90000"/>
            </a:lnSpc>
            <a:spcBef>
              <a:spcPct val="0"/>
            </a:spcBef>
            <a:spcAft>
              <a:spcPct val="35000"/>
            </a:spcAft>
          </a:pPr>
          <a:r>
            <a:rPr lang="es-ES" sz="1100" kern="1200" dirty="0" smtClean="0"/>
            <a:t>Los tres proveedores de servicios (FCM, PP, YP) trabajan junto con la escuela y el equipo del IEP para cerrar la brecha entre el hogar y la escuela, ayudar con la coherencia en todos los entornos.</a:t>
          </a:r>
          <a:r>
            <a:rPr lang="en-US" sz="1100" kern="1200" dirty="0" smtClean="0"/>
            <a:t> </a:t>
          </a:r>
          <a:endParaRPr lang="en-US" sz="1100" kern="1200" dirty="0"/>
        </a:p>
      </dsp:txBody>
      <dsp:txXfrm>
        <a:off x="6608971" y="1048597"/>
        <a:ext cx="3004077" cy="1655679"/>
      </dsp:txXfrm>
    </dsp:sp>
    <dsp:sp modelId="{998DB6C3-416C-4EC5-B4B9-A9F5B2D3DEA6}">
      <dsp:nvSpPr>
        <dsp:cNvPr id="0" name=""/>
        <dsp:cNvSpPr/>
      </dsp:nvSpPr>
      <dsp:spPr>
        <a:xfrm>
          <a:off x="7697090" y="275946"/>
          <a:ext cx="827839" cy="827839"/>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4542" tIns="12700" rIns="64542" bIns="12700" numCol="1" spcCol="1270" anchor="ctr" anchorCtr="0">
          <a:noAutofit/>
        </a:bodyPr>
        <a:lstStyle/>
        <a:p>
          <a:pPr lvl="0" algn="ctr" defTabSz="1911350">
            <a:lnSpc>
              <a:spcPct val="90000"/>
            </a:lnSpc>
            <a:spcBef>
              <a:spcPct val="0"/>
            </a:spcBef>
            <a:spcAft>
              <a:spcPct val="35000"/>
            </a:spcAft>
          </a:pPr>
          <a:r>
            <a:rPr lang="en-US" sz="4300" kern="1200"/>
            <a:t>3</a:t>
          </a:r>
        </a:p>
      </dsp:txBody>
      <dsp:txXfrm>
        <a:off x="7818324" y="397180"/>
        <a:ext cx="585371" cy="585371"/>
      </dsp:txXfrm>
    </dsp:sp>
    <dsp:sp modelId="{57AFC21F-D252-4336-B70A-6DDC21FA59DE}">
      <dsp:nvSpPr>
        <dsp:cNvPr id="0" name=""/>
        <dsp:cNvSpPr/>
      </dsp:nvSpPr>
      <dsp:spPr>
        <a:xfrm>
          <a:off x="6608971" y="2759394"/>
          <a:ext cx="3004077" cy="72"/>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139F5951-64DB-41FF-96F9-BAD872E28402}" type="datetimeFigureOut">
              <a:rPr lang="en-US" smtClean="0"/>
              <a:t>12/14/2021</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302698AE-ED1C-4152-AC0C-935500C72A8D}" type="slidenum">
              <a:rPr lang="en-US" smtClean="0"/>
              <a:t>‹#›</a:t>
            </a:fld>
            <a:endParaRPr lang="en-US"/>
          </a:p>
        </p:txBody>
      </p:sp>
    </p:spTree>
    <p:extLst>
      <p:ext uri="{BB962C8B-B14F-4D97-AF65-F5344CB8AC3E}">
        <p14:creationId xmlns:p14="http://schemas.microsoft.com/office/powerpoint/2010/main" val="189836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3</a:t>
            </a:fld>
            <a:endParaRPr lang="en-US"/>
          </a:p>
        </p:txBody>
      </p:sp>
    </p:spTree>
    <p:extLst>
      <p:ext uri="{BB962C8B-B14F-4D97-AF65-F5344CB8AC3E}">
        <p14:creationId xmlns:p14="http://schemas.microsoft.com/office/powerpoint/2010/main" val="65822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a:t>
            </a:r>
            <a:r>
              <a:rPr lang="en-US" dirty="0" err="1" smtClean="0"/>
              <a:t>presenta</a:t>
            </a:r>
            <a:r>
              <a:rPr lang="en-US" dirty="0" smtClean="0"/>
              <a:t> </a:t>
            </a:r>
            <a:r>
              <a:rPr lang="en-US" dirty="0"/>
              <a:t>9:35</a:t>
            </a:r>
          </a:p>
          <a:p>
            <a:r>
              <a:rPr lang="en-US" dirty="0"/>
              <a:t>Clarify that student does not have to have all of the services- individual, group, and social work services. IEP team can determine appropriate services based on data and needs of the student.</a:t>
            </a:r>
          </a:p>
        </p:txBody>
      </p:sp>
      <p:sp>
        <p:nvSpPr>
          <p:cNvPr id="4" name="Slide Number Placeholder 3"/>
          <p:cNvSpPr>
            <a:spLocks noGrp="1"/>
          </p:cNvSpPr>
          <p:nvPr>
            <p:ph type="sldNum" sz="quarter" idx="5"/>
          </p:nvPr>
        </p:nvSpPr>
        <p:spPr/>
        <p:txBody>
          <a:bodyPr/>
          <a:lstStyle/>
          <a:p>
            <a:fld id="{302698AE-ED1C-4152-AC0C-935500C72A8D}" type="slidenum">
              <a:rPr lang="en-US" smtClean="0"/>
              <a:t>12</a:t>
            </a:fld>
            <a:endParaRPr lang="en-US"/>
          </a:p>
        </p:txBody>
      </p:sp>
    </p:spTree>
    <p:extLst>
      <p:ext uri="{BB962C8B-B14F-4D97-AF65-F5344CB8AC3E}">
        <p14:creationId xmlns:p14="http://schemas.microsoft.com/office/powerpoint/2010/main" val="173344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presents for each region</a:t>
            </a:r>
          </a:p>
          <a:p>
            <a:r>
              <a:rPr lang="en-US" dirty="0"/>
              <a:t>VCBH Clinic Administrator</a:t>
            </a:r>
          </a:p>
          <a:p>
            <a:r>
              <a:rPr lang="en-US" dirty="0"/>
              <a:t>Something to consider, before you make the referral talk to CA to consult</a:t>
            </a:r>
          </a:p>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15</a:t>
            </a:fld>
            <a:endParaRPr lang="en-US"/>
          </a:p>
        </p:txBody>
      </p:sp>
    </p:spTree>
    <p:extLst>
      <p:ext uri="{BB962C8B-B14F-4D97-AF65-F5344CB8AC3E}">
        <p14:creationId xmlns:p14="http://schemas.microsoft.com/office/powerpoint/2010/main" val="128076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presents for each region</a:t>
            </a:r>
          </a:p>
          <a:p>
            <a:r>
              <a:rPr lang="en-US" dirty="0"/>
              <a:t>VCBH Clinic Administrator</a:t>
            </a:r>
          </a:p>
          <a:p>
            <a:r>
              <a:rPr lang="en-US" dirty="0"/>
              <a:t>Something to consider, before you make the referral talk to CA to consult</a:t>
            </a:r>
          </a:p>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16</a:t>
            </a:fld>
            <a:endParaRPr lang="en-US"/>
          </a:p>
        </p:txBody>
      </p:sp>
    </p:spTree>
    <p:extLst>
      <p:ext uri="{BB962C8B-B14F-4D97-AF65-F5344CB8AC3E}">
        <p14:creationId xmlns:p14="http://schemas.microsoft.com/office/powerpoint/2010/main" val="212518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presents 9:40</a:t>
            </a:r>
          </a:p>
          <a:p>
            <a:r>
              <a:rPr lang="en-US" dirty="0"/>
              <a:t>Concurrent referrals</a:t>
            </a:r>
          </a:p>
        </p:txBody>
      </p:sp>
      <p:sp>
        <p:nvSpPr>
          <p:cNvPr id="4" name="Slide Number Placeholder 3"/>
          <p:cNvSpPr>
            <a:spLocks noGrp="1"/>
          </p:cNvSpPr>
          <p:nvPr>
            <p:ph type="sldNum" sz="quarter" idx="5"/>
          </p:nvPr>
        </p:nvSpPr>
        <p:spPr/>
        <p:txBody>
          <a:bodyPr/>
          <a:lstStyle/>
          <a:p>
            <a:fld id="{302698AE-ED1C-4152-AC0C-935500C72A8D}" type="slidenum">
              <a:rPr lang="en-US" smtClean="0"/>
              <a:t>17</a:t>
            </a:fld>
            <a:endParaRPr lang="en-US"/>
          </a:p>
        </p:txBody>
      </p:sp>
    </p:spTree>
    <p:extLst>
      <p:ext uri="{BB962C8B-B14F-4D97-AF65-F5344CB8AC3E}">
        <p14:creationId xmlns:p14="http://schemas.microsoft.com/office/powerpoint/2010/main" val="323730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presents 9:40</a:t>
            </a:r>
          </a:p>
          <a:p>
            <a:r>
              <a:rPr lang="en-US" dirty="0"/>
              <a:t>Concurrent referrals</a:t>
            </a:r>
          </a:p>
        </p:txBody>
      </p:sp>
      <p:sp>
        <p:nvSpPr>
          <p:cNvPr id="4" name="Slide Number Placeholder 3"/>
          <p:cNvSpPr>
            <a:spLocks noGrp="1"/>
          </p:cNvSpPr>
          <p:nvPr>
            <p:ph type="sldNum" sz="quarter" idx="5"/>
          </p:nvPr>
        </p:nvSpPr>
        <p:spPr/>
        <p:txBody>
          <a:bodyPr/>
          <a:lstStyle/>
          <a:p>
            <a:fld id="{302698AE-ED1C-4152-AC0C-935500C72A8D}" type="slidenum">
              <a:rPr lang="en-US" smtClean="0"/>
              <a:t>18</a:t>
            </a:fld>
            <a:endParaRPr lang="en-US"/>
          </a:p>
        </p:txBody>
      </p:sp>
    </p:spTree>
    <p:extLst>
      <p:ext uri="{BB962C8B-B14F-4D97-AF65-F5344CB8AC3E}">
        <p14:creationId xmlns:p14="http://schemas.microsoft.com/office/powerpoint/2010/main" val="390232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VCBH Clinic Administrator- we need the support of the IEP team to get parents to sign VBCH consent forms and release of information forms. If the parent does not sign the VCBH consent form, the assessment cannot start.</a:t>
            </a:r>
          </a:p>
          <a:p>
            <a:pPr defTabSz="931956">
              <a:defRPr/>
            </a:pPr>
            <a:r>
              <a:rPr lang="en-US" b="1" dirty="0">
                <a:solidFill>
                  <a:srgbClr val="000000"/>
                </a:solidFill>
              </a:rPr>
              <a:t>Show where forms are found on SELPA Website; Resources for Teachers and Staff, click on Social Emotional Services, click on Educationally Related Social Emotional Services, click on Educationally Related Social Emotional Services “Resource and Forms”</a:t>
            </a:r>
          </a:p>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19</a:t>
            </a:fld>
            <a:endParaRPr lang="en-US"/>
          </a:p>
        </p:txBody>
      </p:sp>
    </p:spTree>
    <p:extLst>
      <p:ext uri="{BB962C8B-B14F-4D97-AF65-F5344CB8AC3E}">
        <p14:creationId xmlns:p14="http://schemas.microsoft.com/office/powerpoint/2010/main" val="398747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VCBH Clinic Administrator- we need the support of the IEP team to get parents to sign VBCH consent forms and release of information forms. If the parent does not sign the VCBH consent form, the assessment cannot start.</a:t>
            </a:r>
          </a:p>
          <a:p>
            <a:pPr defTabSz="931956">
              <a:defRPr/>
            </a:pPr>
            <a:r>
              <a:rPr lang="en-US" b="1" dirty="0">
                <a:solidFill>
                  <a:srgbClr val="000000"/>
                </a:solidFill>
              </a:rPr>
              <a:t>Show where forms are found on SELPA Website; Resources for Teachers and Staff, click on Social Emotional Services, click on Educationally Related Social Emotional Services, click on Educationally Related Social Emotional Services “Resource and Forms”</a:t>
            </a:r>
          </a:p>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20</a:t>
            </a:fld>
            <a:endParaRPr lang="en-US"/>
          </a:p>
        </p:txBody>
      </p:sp>
    </p:spTree>
    <p:extLst>
      <p:ext uri="{BB962C8B-B14F-4D97-AF65-F5344CB8AC3E}">
        <p14:creationId xmlns:p14="http://schemas.microsoft.com/office/powerpoint/2010/main" val="3552365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moves in from outside of our county/SELPA; you may notice ERMHS or similar acronym on the front page of the IEP</a:t>
            </a:r>
          </a:p>
          <a:p>
            <a:r>
              <a:rPr lang="en-US" dirty="0"/>
              <a:t>Complete the </a:t>
            </a:r>
          </a:p>
          <a:p>
            <a:endParaRPr lang="en-US" dirty="0"/>
          </a:p>
          <a:p>
            <a:endParaRPr lang="en-US" dirty="0"/>
          </a:p>
        </p:txBody>
      </p:sp>
      <p:sp>
        <p:nvSpPr>
          <p:cNvPr id="4" name="Slide Number Placeholder 3"/>
          <p:cNvSpPr>
            <a:spLocks noGrp="1"/>
          </p:cNvSpPr>
          <p:nvPr>
            <p:ph type="sldNum" sz="quarter" idx="10"/>
          </p:nvPr>
        </p:nvSpPr>
        <p:spPr/>
        <p:txBody>
          <a:bodyPr/>
          <a:lstStyle/>
          <a:p>
            <a:fld id="{302698AE-ED1C-4152-AC0C-935500C72A8D}" type="slidenum">
              <a:rPr lang="en-US" smtClean="0"/>
              <a:t>21</a:t>
            </a:fld>
            <a:endParaRPr lang="en-US"/>
          </a:p>
        </p:txBody>
      </p:sp>
    </p:spTree>
    <p:extLst>
      <p:ext uri="{BB962C8B-B14F-4D97-AF65-F5344CB8AC3E}">
        <p14:creationId xmlns:p14="http://schemas.microsoft.com/office/powerpoint/2010/main" val="268515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moves in from outside of our county/SELPA; you may notice ERMHS or similar acronym on the front page of the IEP</a:t>
            </a:r>
          </a:p>
          <a:p>
            <a:r>
              <a:rPr lang="en-US" dirty="0"/>
              <a:t>Complete the </a:t>
            </a:r>
          </a:p>
          <a:p>
            <a:endParaRPr lang="en-US" dirty="0"/>
          </a:p>
          <a:p>
            <a:endParaRPr lang="en-US" dirty="0"/>
          </a:p>
        </p:txBody>
      </p:sp>
      <p:sp>
        <p:nvSpPr>
          <p:cNvPr id="4" name="Slide Number Placeholder 3"/>
          <p:cNvSpPr>
            <a:spLocks noGrp="1"/>
          </p:cNvSpPr>
          <p:nvPr>
            <p:ph type="sldNum" sz="quarter" idx="10"/>
          </p:nvPr>
        </p:nvSpPr>
        <p:spPr/>
        <p:txBody>
          <a:bodyPr/>
          <a:lstStyle/>
          <a:p>
            <a:fld id="{302698AE-ED1C-4152-AC0C-935500C72A8D}" type="slidenum">
              <a:rPr lang="en-US" smtClean="0"/>
              <a:t>22</a:t>
            </a:fld>
            <a:endParaRPr lang="en-US"/>
          </a:p>
        </p:txBody>
      </p:sp>
    </p:spTree>
    <p:extLst>
      <p:ext uri="{BB962C8B-B14F-4D97-AF65-F5344CB8AC3E}">
        <p14:creationId xmlns:p14="http://schemas.microsoft.com/office/powerpoint/2010/main" val="150172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23</a:t>
            </a:fld>
            <a:endParaRPr lang="en-US"/>
          </a:p>
        </p:txBody>
      </p:sp>
    </p:spTree>
    <p:extLst>
      <p:ext uri="{BB962C8B-B14F-4D97-AF65-F5344CB8AC3E}">
        <p14:creationId xmlns:p14="http://schemas.microsoft.com/office/powerpoint/2010/main" val="49713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4</a:t>
            </a:fld>
            <a:endParaRPr lang="en-US"/>
          </a:p>
        </p:txBody>
      </p:sp>
    </p:spTree>
    <p:extLst>
      <p:ext uri="{BB962C8B-B14F-4D97-AF65-F5344CB8AC3E}">
        <p14:creationId xmlns:p14="http://schemas.microsoft.com/office/powerpoint/2010/main" val="10229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698AE-ED1C-4152-AC0C-935500C72A8D}" type="slidenum">
              <a:rPr lang="en-US" smtClean="0"/>
              <a:t>24</a:t>
            </a:fld>
            <a:endParaRPr lang="en-US"/>
          </a:p>
        </p:txBody>
      </p:sp>
    </p:spTree>
    <p:extLst>
      <p:ext uri="{BB962C8B-B14F-4D97-AF65-F5344CB8AC3E}">
        <p14:creationId xmlns:p14="http://schemas.microsoft.com/office/powerpoint/2010/main" val="3591924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 add info here</a:t>
            </a:r>
          </a:p>
        </p:txBody>
      </p:sp>
      <p:sp>
        <p:nvSpPr>
          <p:cNvPr id="4" name="Slide Number Placeholder 3"/>
          <p:cNvSpPr>
            <a:spLocks noGrp="1"/>
          </p:cNvSpPr>
          <p:nvPr>
            <p:ph type="sldNum" sz="quarter" idx="5"/>
          </p:nvPr>
        </p:nvSpPr>
        <p:spPr/>
        <p:txBody>
          <a:bodyPr/>
          <a:lstStyle/>
          <a:p>
            <a:fld id="{302698AE-ED1C-4152-AC0C-935500C72A8D}" type="slidenum">
              <a:rPr lang="en-US" smtClean="0"/>
              <a:t>25</a:t>
            </a:fld>
            <a:endParaRPr lang="en-US"/>
          </a:p>
        </p:txBody>
      </p:sp>
    </p:spTree>
    <p:extLst>
      <p:ext uri="{BB962C8B-B14F-4D97-AF65-F5344CB8AC3E}">
        <p14:creationId xmlns:p14="http://schemas.microsoft.com/office/powerpoint/2010/main" val="3358205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 add info here</a:t>
            </a:r>
          </a:p>
        </p:txBody>
      </p:sp>
      <p:sp>
        <p:nvSpPr>
          <p:cNvPr id="4" name="Slide Number Placeholder 3"/>
          <p:cNvSpPr>
            <a:spLocks noGrp="1"/>
          </p:cNvSpPr>
          <p:nvPr>
            <p:ph type="sldNum" sz="quarter" idx="5"/>
          </p:nvPr>
        </p:nvSpPr>
        <p:spPr/>
        <p:txBody>
          <a:bodyPr/>
          <a:lstStyle/>
          <a:p>
            <a:fld id="{302698AE-ED1C-4152-AC0C-935500C72A8D}" type="slidenum">
              <a:rPr lang="en-US" smtClean="0"/>
              <a:t>26</a:t>
            </a:fld>
            <a:endParaRPr lang="en-US"/>
          </a:p>
        </p:txBody>
      </p:sp>
    </p:spTree>
    <p:extLst>
      <p:ext uri="{BB962C8B-B14F-4D97-AF65-F5344CB8AC3E}">
        <p14:creationId xmlns:p14="http://schemas.microsoft.com/office/powerpoint/2010/main" val="57160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hape 216"/>
          <p:cNvSpPr>
            <a:spLocks noGrp="1" noRot="1" noChangeAspect="1"/>
          </p:cNvSpPr>
          <p:nvPr>
            <p:ph type="sldImg"/>
          </p:nvPr>
        </p:nvSpPr>
        <p:spPr bwMode="auto">
          <a:noFill/>
        </p:spPr>
      </p:sp>
      <p:sp>
        <p:nvSpPr>
          <p:cNvPr id="100354" name="Shape 217"/>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9:50 Jennifer</a:t>
            </a:r>
          </a:p>
        </p:txBody>
      </p:sp>
    </p:spTree>
    <p:extLst>
      <p:ext uri="{BB962C8B-B14F-4D97-AF65-F5344CB8AC3E}">
        <p14:creationId xmlns:p14="http://schemas.microsoft.com/office/powerpoint/2010/main" val="229473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hape 216"/>
          <p:cNvSpPr>
            <a:spLocks noGrp="1" noRot="1" noChangeAspect="1"/>
          </p:cNvSpPr>
          <p:nvPr>
            <p:ph type="sldImg"/>
          </p:nvPr>
        </p:nvSpPr>
        <p:spPr bwMode="auto">
          <a:noFill/>
        </p:spPr>
      </p:sp>
      <p:sp>
        <p:nvSpPr>
          <p:cNvPr id="100354" name="Shape 217"/>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9:50 Jennifer</a:t>
            </a:r>
          </a:p>
        </p:txBody>
      </p:sp>
    </p:spTree>
    <p:extLst>
      <p:ext uri="{BB962C8B-B14F-4D97-AF65-F5344CB8AC3E}">
        <p14:creationId xmlns:p14="http://schemas.microsoft.com/office/powerpoint/2010/main" val="226652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hape 228"/>
          <p:cNvSpPr>
            <a:spLocks noGrp="1" noRot="1" noChangeAspect="1"/>
          </p:cNvSpPr>
          <p:nvPr>
            <p:ph type="sldImg"/>
          </p:nvPr>
        </p:nvSpPr>
        <p:spPr bwMode="auto">
          <a:noFill/>
        </p:spPr>
      </p:sp>
      <p:sp>
        <p:nvSpPr>
          <p:cNvPr id="106498" name="Shape 229"/>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9:57 Aliya</a:t>
            </a:r>
          </a:p>
        </p:txBody>
      </p:sp>
    </p:spTree>
    <p:extLst>
      <p:ext uri="{BB962C8B-B14F-4D97-AF65-F5344CB8AC3E}">
        <p14:creationId xmlns:p14="http://schemas.microsoft.com/office/powerpoint/2010/main" val="281598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hape 228"/>
          <p:cNvSpPr>
            <a:spLocks noGrp="1" noRot="1" noChangeAspect="1"/>
          </p:cNvSpPr>
          <p:nvPr>
            <p:ph type="sldImg"/>
          </p:nvPr>
        </p:nvSpPr>
        <p:spPr bwMode="auto">
          <a:noFill/>
        </p:spPr>
      </p:sp>
      <p:sp>
        <p:nvSpPr>
          <p:cNvPr id="106498" name="Shape 229"/>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9:57 Aliya</a:t>
            </a:r>
          </a:p>
        </p:txBody>
      </p:sp>
    </p:spTree>
    <p:extLst>
      <p:ext uri="{BB962C8B-B14F-4D97-AF65-F5344CB8AC3E}">
        <p14:creationId xmlns:p14="http://schemas.microsoft.com/office/powerpoint/2010/main" val="296807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hape 233"/>
          <p:cNvSpPr>
            <a:spLocks noGrp="1" noRot="1" noChangeAspect="1"/>
          </p:cNvSpPr>
          <p:nvPr>
            <p:ph type="sldImg"/>
          </p:nvPr>
        </p:nvSpPr>
        <p:spPr bwMode="auto">
          <a:noFill/>
        </p:spPr>
      </p:sp>
      <p:sp>
        <p:nvSpPr>
          <p:cNvPr id="108546" name="Shape 234"/>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Aliya</a:t>
            </a:r>
          </a:p>
        </p:txBody>
      </p:sp>
    </p:spTree>
    <p:extLst>
      <p:ext uri="{BB962C8B-B14F-4D97-AF65-F5344CB8AC3E}">
        <p14:creationId xmlns:p14="http://schemas.microsoft.com/office/powerpoint/2010/main" val="167542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hape 233"/>
          <p:cNvSpPr>
            <a:spLocks noGrp="1" noRot="1" noChangeAspect="1"/>
          </p:cNvSpPr>
          <p:nvPr>
            <p:ph type="sldImg"/>
          </p:nvPr>
        </p:nvSpPr>
        <p:spPr bwMode="auto">
          <a:noFill/>
        </p:spPr>
      </p:sp>
      <p:sp>
        <p:nvSpPr>
          <p:cNvPr id="108546" name="Shape 234"/>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Aliya</a:t>
            </a:r>
          </a:p>
        </p:txBody>
      </p:sp>
    </p:spTree>
    <p:extLst>
      <p:ext uri="{BB962C8B-B14F-4D97-AF65-F5344CB8AC3E}">
        <p14:creationId xmlns:p14="http://schemas.microsoft.com/office/powerpoint/2010/main" val="4136097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send the descriptors out prior to the training as a separate handout?</a:t>
            </a:r>
          </a:p>
        </p:txBody>
      </p:sp>
      <p:sp>
        <p:nvSpPr>
          <p:cNvPr id="4" name="Slide Number Placeholder 3"/>
          <p:cNvSpPr>
            <a:spLocks noGrp="1"/>
          </p:cNvSpPr>
          <p:nvPr>
            <p:ph type="sldNum" sz="quarter" idx="5"/>
          </p:nvPr>
        </p:nvSpPr>
        <p:spPr/>
        <p:txBody>
          <a:bodyPr/>
          <a:lstStyle/>
          <a:p>
            <a:fld id="{302698AE-ED1C-4152-AC0C-935500C72A8D}" type="slidenum">
              <a:rPr lang="en-US" smtClean="0"/>
              <a:t>33</a:t>
            </a:fld>
            <a:endParaRPr lang="en-US"/>
          </a:p>
        </p:txBody>
      </p:sp>
    </p:spTree>
    <p:extLst>
      <p:ext uri="{BB962C8B-B14F-4D97-AF65-F5344CB8AC3E}">
        <p14:creationId xmlns:p14="http://schemas.microsoft.com/office/powerpoint/2010/main" val="275592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426">
              <a:defRPr/>
            </a:pPr>
            <a:r>
              <a:rPr lang="en-US" b="1" baseline="0" dirty="0"/>
              <a:t>Monica - we will now be discussing ERSES.  </a:t>
            </a:r>
            <a:endParaRPr lang="en-US" b="1" dirty="0"/>
          </a:p>
          <a:p>
            <a:endParaRPr lang="en-US" dirty="0"/>
          </a:p>
        </p:txBody>
      </p:sp>
    </p:spTree>
    <p:extLst>
      <p:ext uri="{BB962C8B-B14F-4D97-AF65-F5344CB8AC3E}">
        <p14:creationId xmlns:p14="http://schemas.microsoft.com/office/powerpoint/2010/main" val="140995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send the descriptors out prior to the training as a separate handout?</a:t>
            </a:r>
          </a:p>
        </p:txBody>
      </p:sp>
      <p:sp>
        <p:nvSpPr>
          <p:cNvPr id="4" name="Slide Number Placeholder 3"/>
          <p:cNvSpPr>
            <a:spLocks noGrp="1"/>
          </p:cNvSpPr>
          <p:nvPr>
            <p:ph type="sldNum" sz="quarter" idx="5"/>
          </p:nvPr>
        </p:nvSpPr>
        <p:spPr/>
        <p:txBody>
          <a:bodyPr/>
          <a:lstStyle/>
          <a:p>
            <a:fld id="{302698AE-ED1C-4152-AC0C-935500C72A8D}" type="slidenum">
              <a:rPr lang="en-US" smtClean="0"/>
              <a:t>34</a:t>
            </a:fld>
            <a:endParaRPr lang="en-US"/>
          </a:p>
        </p:txBody>
      </p:sp>
    </p:spTree>
    <p:extLst>
      <p:ext uri="{BB962C8B-B14F-4D97-AF65-F5344CB8AC3E}">
        <p14:creationId xmlns:p14="http://schemas.microsoft.com/office/powerpoint/2010/main" val="1425275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stress enough that ERSEs MUST be in pace prior to making a COEDs referral. For concurrent referrals, you must get SELPA approval first.</a:t>
            </a:r>
          </a:p>
        </p:txBody>
      </p:sp>
      <p:sp>
        <p:nvSpPr>
          <p:cNvPr id="4" name="Slide Number Placeholder 3"/>
          <p:cNvSpPr>
            <a:spLocks noGrp="1"/>
          </p:cNvSpPr>
          <p:nvPr>
            <p:ph type="sldNum" sz="quarter" idx="5"/>
          </p:nvPr>
        </p:nvSpPr>
        <p:spPr/>
        <p:txBody>
          <a:bodyPr/>
          <a:lstStyle/>
          <a:p>
            <a:fld id="{302698AE-ED1C-4152-AC0C-935500C72A8D}" type="slidenum">
              <a:rPr lang="en-US" smtClean="0"/>
              <a:t>37</a:t>
            </a:fld>
            <a:endParaRPr lang="en-US"/>
          </a:p>
        </p:txBody>
      </p:sp>
    </p:spTree>
    <p:extLst>
      <p:ext uri="{BB962C8B-B14F-4D97-AF65-F5344CB8AC3E}">
        <p14:creationId xmlns:p14="http://schemas.microsoft.com/office/powerpoint/2010/main" val="178577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stress enough that ERSEs MUST be in pace prior to making a COEDs referral. For concurrent referrals, you must get SELPA approval first.</a:t>
            </a:r>
          </a:p>
        </p:txBody>
      </p:sp>
      <p:sp>
        <p:nvSpPr>
          <p:cNvPr id="4" name="Slide Number Placeholder 3"/>
          <p:cNvSpPr>
            <a:spLocks noGrp="1"/>
          </p:cNvSpPr>
          <p:nvPr>
            <p:ph type="sldNum" sz="quarter" idx="5"/>
          </p:nvPr>
        </p:nvSpPr>
        <p:spPr/>
        <p:txBody>
          <a:bodyPr/>
          <a:lstStyle/>
          <a:p>
            <a:fld id="{302698AE-ED1C-4152-AC0C-935500C72A8D}" type="slidenum">
              <a:rPr lang="en-US" smtClean="0"/>
              <a:t>38</a:t>
            </a:fld>
            <a:endParaRPr lang="en-US"/>
          </a:p>
        </p:txBody>
      </p:sp>
    </p:spTree>
    <p:extLst>
      <p:ext uri="{BB962C8B-B14F-4D97-AF65-F5344CB8AC3E}">
        <p14:creationId xmlns:p14="http://schemas.microsoft.com/office/powerpoint/2010/main" val="213718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10:50</a:t>
            </a:r>
          </a:p>
        </p:txBody>
      </p:sp>
      <p:sp>
        <p:nvSpPr>
          <p:cNvPr id="4" name="Slide Number Placeholder 3"/>
          <p:cNvSpPr>
            <a:spLocks noGrp="1"/>
          </p:cNvSpPr>
          <p:nvPr>
            <p:ph type="sldNum" sz="quarter" idx="5"/>
          </p:nvPr>
        </p:nvSpPr>
        <p:spPr/>
        <p:txBody>
          <a:bodyPr/>
          <a:lstStyle/>
          <a:p>
            <a:fld id="{302698AE-ED1C-4152-AC0C-935500C72A8D}" type="slidenum">
              <a:rPr lang="en-US" smtClean="0"/>
              <a:t>39</a:t>
            </a:fld>
            <a:endParaRPr lang="en-US"/>
          </a:p>
        </p:txBody>
      </p:sp>
    </p:spTree>
    <p:extLst>
      <p:ext uri="{BB962C8B-B14F-4D97-AF65-F5344CB8AC3E}">
        <p14:creationId xmlns:p14="http://schemas.microsoft.com/office/powerpoint/2010/main" val="362290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426">
              <a:defRPr/>
            </a:pPr>
            <a:r>
              <a:rPr lang="en-US" b="1" baseline="0" dirty="0"/>
              <a:t>Monica - we will now be discussing ERSES.  </a:t>
            </a:r>
            <a:endParaRPr lang="en-US" b="1" dirty="0"/>
          </a:p>
          <a:p>
            <a:endParaRPr lang="en-US" dirty="0"/>
          </a:p>
        </p:txBody>
      </p:sp>
    </p:spTree>
    <p:extLst>
      <p:ext uri="{BB962C8B-B14F-4D97-AF65-F5344CB8AC3E}">
        <p14:creationId xmlns:p14="http://schemas.microsoft.com/office/powerpoint/2010/main" val="200100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175"/>
          <p:cNvSpPr>
            <a:spLocks noGrp="1" noRot="1" noChangeAspect="1"/>
          </p:cNvSpPr>
          <p:nvPr>
            <p:ph type="sldImg"/>
          </p:nvPr>
        </p:nvSpPr>
        <p:spPr bwMode="auto">
          <a:noFill/>
        </p:spPr>
      </p:sp>
      <p:sp>
        <p:nvSpPr>
          <p:cNvPr id="72706" name="Shape 176"/>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Stephanie T. </a:t>
            </a:r>
            <a:endParaRPr lang="en-US" sz="1800" dirty="0">
              <a:solidFill>
                <a:srgbClr val="000000"/>
              </a:solidFill>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98668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175"/>
          <p:cNvSpPr>
            <a:spLocks noGrp="1" noRot="1" noChangeAspect="1"/>
          </p:cNvSpPr>
          <p:nvPr>
            <p:ph type="sldImg"/>
          </p:nvPr>
        </p:nvSpPr>
        <p:spPr bwMode="auto">
          <a:noFill/>
        </p:spPr>
      </p:sp>
      <p:sp>
        <p:nvSpPr>
          <p:cNvPr id="72706" name="Shape 176"/>
          <p:cNvSpPr>
            <a:spLocks noGrp="1"/>
          </p:cNvSpPr>
          <p:nvPr>
            <p:ph type="body" sz="quarter" idx="1"/>
          </p:nvPr>
        </p:nvSpPr>
        <p:spPr bwMode="auto">
          <a:noFill/>
        </p:spPr>
        <p:txBody>
          <a:bodyPr vert="horz" wrap="square" numCol="1" anchor="t" anchorCtr="0" compatLnSpc="1">
            <a:prstTxWarp prst="textNoShape">
              <a:avLst/>
            </a:prstTxWarp>
          </a:bodyPr>
          <a:lstStyle/>
          <a:p>
            <a:pPr defTabSz="931905">
              <a:spcBef>
                <a:spcPct val="0"/>
              </a:spcBef>
            </a:pPr>
            <a:r>
              <a:rPr lang="en-US" sz="1800" b="1" dirty="0">
                <a:solidFill>
                  <a:srgbClr val="000000"/>
                </a:solidFill>
                <a:latin typeface="Calibri" pitchFamily="34" charset="0"/>
                <a:cs typeface="Calibri" pitchFamily="34" charset="0"/>
                <a:sym typeface="Calibri" pitchFamily="34" charset="0"/>
              </a:rPr>
              <a:t>Stephanie T. </a:t>
            </a:r>
            <a:endParaRPr lang="en-US" sz="1800" dirty="0">
              <a:solidFill>
                <a:srgbClr val="000000"/>
              </a:solidFill>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78860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82"/>
          <p:cNvSpPr>
            <a:spLocks noGrp="1" noRot="1" noChangeAspect="1"/>
          </p:cNvSpPr>
          <p:nvPr>
            <p:ph type="sldImg"/>
          </p:nvPr>
        </p:nvSpPr>
        <p:spPr bwMode="auto">
          <a:noFill/>
        </p:spPr>
      </p:sp>
      <p:sp>
        <p:nvSpPr>
          <p:cNvPr id="28674" name="Shape 83"/>
          <p:cNvSpPr>
            <a:spLocks noGrp="1"/>
          </p:cNvSpPr>
          <p:nvPr>
            <p:ph type="body" sz="quarter" idx="1"/>
          </p:nvPr>
        </p:nvSpPr>
        <p:spPr bwMode="auto">
          <a:noFill/>
        </p:spPr>
        <p:txBody>
          <a:bodyPr vert="horz" wrap="square" numCol="1" anchor="t" anchorCtr="0" compatLnSpc="1">
            <a:prstTxWarp prst="textNoShape">
              <a:avLst/>
            </a:prstTxWarp>
          </a:bodyPr>
          <a:lstStyle/>
          <a:p>
            <a:pPr defTabSz="929253">
              <a:spcBef>
                <a:spcPct val="0"/>
              </a:spcBef>
            </a:pPr>
            <a:r>
              <a:rPr lang="en-US" sz="1800" b="1" dirty="0">
                <a:solidFill>
                  <a:srgbClr val="000000"/>
                </a:solidFill>
                <a:latin typeface="Calibri" pitchFamily="34" charset="0"/>
                <a:cs typeface="Calibri" pitchFamily="34" charset="0"/>
                <a:sym typeface="Calibri" pitchFamily="34" charset="0"/>
              </a:rPr>
              <a:t>Jennifer/Monica</a:t>
            </a:r>
          </a:p>
          <a:p>
            <a:pPr defTabSz="929253">
              <a:spcBef>
                <a:spcPct val="0"/>
              </a:spcBef>
            </a:pPr>
            <a:endParaRPr lang="en-US" sz="1800" b="1" dirty="0">
              <a:solidFill>
                <a:srgbClr val="000000"/>
              </a:solidFill>
              <a:latin typeface="Calibri" pitchFamily="34" charset="0"/>
              <a:cs typeface="Calibri" pitchFamily="34" charset="0"/>
              <a:sym typeface="Calibri" pitchFamily="34" charset="0"/>
            </a:endParaRPr>
          </a:p>
          <a:p>
            <a:pPr defTabSz="948767">
              <a:spcBef>
                <a:spcPct val="0"/>
              </a:spcBef>
            </a:pPr>
            <a:r>
              <a:rPr lang="en-US" sz="1800" b="1" dirty="0">
                <a:solidFill>
                  <a:srgbClr val="000000"/>
                </a:solidFill>
                <a:latin typeface="Calibri" pitchFamily="34" charset="0"/>
                <a:cs typeface="Calibri" pitchFamily="34" charset="0"/>
                <a:sym typeface="Calibri" pitchFamily="34" charset="0"/>
              </a:rPr>
              <a:t>This is a historical view of</a:t>
            </a:r>
            <a:r>
              <a:rPr lang="en-US" sz="1800" b="1" baseline="0" dirty="0">
                <a:solidFill>
                  <a:srgbClr val="000000"/>
                </a:solidFill>
                <a:latin typeface="Calibri" pitchFamily="34" charset="0"/>
                <a:cs typeface="Calibri" pitchFamily="34" charset="0"/>
                <a:sym typeface="Calibri" pitchFamily="34" charset="0"/>
              </a:rPr>
              <a:t> the number of students receiving ERSES; as you can see there has been an upward trend over time </a:t>
            </a:r>
          </a:p>
          <a:p>
            <a:pPr defTabSz="948767">
              <a:spcBef>
                <a:spcPct val="0"/>
              </a:spcBef>
            </a:pPr>
            <a:endParaRPr lang="en-US" sz="1800" b="1" baseline="0" dirty="0">
              <a:solidFill>
                <a:srgbClr val="000000"/>
              </a:solidFill>
              <a:latin typeface="Calibri" pitchFamily="34" charset="0"/>
              <a:cs typeface="Calibri" pitchFamily="34" charset="0"/>
              <a:sym typeface="Calibri" pitchFamily="34" charset="0"/>
            </a:endParaRPr>
          </a:p>
          <a:p>
            <a:pPr defTabSz="948767">
              <a:spcBef>
                <a:spcPct val="0"/>
              </a:spcBef>
            </a:pPr>
            <a:r>
              <a:rPr lang="en-US" sz="1800" b="1" dirty="0">
                <a:solidFill>
                  <a:srgbClr val="000000"/>
                </a:solidFill>
                <a:latin typeface="Calibri" pitchFamily="34" charset="0"/>
                <a:cs typeface="Calibri" pitchFamily="34" charset="0"/>
                <a:sym typeface="Calibri" pitchFamily="34" charset="0"/>
              </a:rPr>
              <a:t>at end of the</a:t>
            </a:r>
            <a:r>
              <a:rPr lang="en-US" sz="1800" b="1" baseline="0" dirty="0">
                <a:solidFill>
                  <a:srgbClr val="000000"/>
                </a:solidFill>
                <a:latin typeface="Calibri" pitchFamily="34" charset="0"/>
                <a:cs typeface="Calibri" pitchFamily="34" charset="0"/>
                <a:sym typeface="Calibri" pitchFamily="34" charset="0"/>
              </a:rPr>
              <a:t> year</a:t>
            </a:r>
            <a:r>
              <a:rPr lang="en-US" sz="1800" b="1" dirty="0">
                <a:solidFill>
                  <a:srgbClr val="000000"/>
                </a:solidFill>
                <a:latin typeface="Calibri" pitchFamily="34" charset="0"/>
                <a:cs typeface="Calibri" pitchFamily="34" charset="0"/>
                <a:sym typeface="Calibri" pitchFamily="34" charset="0"/>
              </a:rPr>
              <a:t> 2019-2020 we did not receive as many referrals</a:t>
            </a:r>
            <a:r>
              <a:rPr lang="en-US" sz="1800" b="1" baseline="0" dirty="0">
                <a:solidFill>
                  <a:srgbClr val="000000"/>
                </a:solidFill>
                <a:latin typeface="Calibri" pitchFamily="34" charset="0"/>
                <a:cs typeface="Calibri" pitchFamily="34" charset="0"/>
                <a:sym typeface="Calibri" pitchFamily="34" charset="0"/>
              </a:rPr>
              <a:t> as we usually do as  result of the pandemic and everything being on pause for a few months, however, We do anticipate this upward trend to continue over time. </a:t>
            </a:r>
            <a:endParaRPr lang="en-US" sz="1800" b="1" dirty="0">
              <a:solidFill>
                <a:srgbClr val="000000"/>
              </a:solidFill>
              <a:latin typeface="Calibri" pitchFamily="34" charset="0"/>
              <a:cs typeface="Calibri" pitchFamily="34" charset="0"/>
              <a:sym typeface="Calibri" pitchFamily="34" charset="0"/>
            </a:endParaRPr>
          </a:p>
          <a:p>
            <a:pPr defTabSz="929253">
              <a:spcBef>
                <a:spcPct val="0"/>
              </a:spcBef>
            </a:pPr>
            <a:endParaRPr lang="en-US" sz="1800" b="1" dirty="0">
              <a:solidFill>
                <a:srgbClr val="000000"/>
              </a:solidFill>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60264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82"/>
          <p:cNvSpPr>
            <a:spLocks noGrp="1" noRot="1" noChangeAspect="1"/>
          </p:cNvSpPr>
          <p:nvPr>
            <p:ph type="sldImg"/>
          </p:nvPr>
        </p:nvSpPr>
        <p:spPr bwMode="auto">
          <a:noFill/>
        </p:spPr>
      </p:sp>
      <p:sp>
        <p:nvSpPr>
          <p:cNvPr id="28674" name="Shape 83"/>
          <p:cNvSpPr>
            <a:spLocks noGrp="1"/>
          </p:cNvSpPr>
          <p:nvPr>
            <p:ph type="body" sz="quarter" idx="1"/>
          </p:nvPr>
        </p:nvSpPr>
        <p:spPr bwMode="auto">
          <a:noFill/>
        </p:spPr>
        <p:txBody>
          <a:bodyPr vert="horz" wrap="square" numCol="1" anchor="t" anchorCtr="0" compatLnSpc="1">
            <a:prstTxWarp prst="textNoShape">
              <a:avLst/>
            </a:prstTxWarp>
          </a:bodyPr>
          <a:lstStyle/>
          <a:p>
            <a:pPr defTabSz="929253">
              <a:spcBef>
                <a:spcPct val="0"/>
              </a:spcBef>
            </a:pPr>
            <a:r>
              <a:rPr lang="en-US" sz="1800" b="1" dirty="0">
                <a:solidFill>
                  <a:srgbClr val="000000"/>
                </a:solidFill>
                <a:latin typeface="Calibri" pitchFamily="34" charset="0"/>
                <a:cs typeface="Calibri" pitchFamily="34" charset="0"/>
                <a:sym typeface="Calibri" pitchFamily="34" charset="0"/>
              </a:rPr>
              <a:t>Jennifer/Monica</a:t>
            </a:r>
          </a:p>
          <a:p>
            <a:pPr defTabSz="929253">
              <a:spcBef>
                <a:spcPct val="0"/>
              </a:spcBef>
            </a:pPr>
            <a:endParaRPr lang="en-US" sz="1800" b="1" dirty="0">
              <a:solidFill>
                <a:srgbClr val="000000"/>
              </a:solidFill>
              <a:latin typeface="Calibri" pitchFamily="34" charset="0"/>
              <a:cs typeface="Calibri" pitchFamily="34" charset="0"/>
              <a:sym typeface="Calibri" pitchFamily="34" charset="0"/>
            </a:endParaRPr>
          </a:p>
          <a:p>
            <a:pPr defTabSz="948767">
              <a:spcBef>
                <a:spcPct val="0"/>
              </a:spcBef>
            </a:pPr>
            <a:r>
              <a:rPr lang="es-ES" sz="1800" b="1" dirty="0" smtClean="0">
                <a:solidFill>
                  <a:srgbClr val="000000"/>
                </a:solidFill>
                <a:latin typeface="Calibri" pitchFamily="34" charset="0"/>
                <a:cs typeface="Calibri" pitchFamily="34" charset="0"/>
                <a:sym typeface="Calibri" pitchFamily="34" charset="0"/>
              </a:rPr>
              <a:t>Esta es una vista histórica del número de estudiantes que reciben ERSES; como pueden ver, ha habido una tendencia al alza a lo largo del tiempo.</a:t>
            </a:r>
            <a:r>
              <a:rPr lang="en-US" sz="1800" b="1" baseline="0" dirty="0" smtClean="0">
                <a:solidFill>
                  <a:srgbClr val="000000"/>
                </a:solidFill>
                <a:latin typeface="Calibri" pitchFamily="34" charset="0"/>
                <a:cs typeface="Calibri" pitchFamily="34" charset="0"/>
                <a:sym typeface="Calibri" pitchFamily="34" charset="0"/>
              </a:rPr>
              <a:t> </a:t>
            </a:r>
            <a:endParaRPr lang="en-US" sz="1800" b="1" baseline="0" dirty="0">
              <a:solidFill>
                <a:srgbClr val="000000"/>
              </a:solidFill>
              <a:latin typeface="Calibri" pitchFamily="34" charset="0"/>
              <a:cs typeface="Calibri" pitchFamily="34" charset="0"/>
              <a:sym typeface="Calibri" pitchFamily="34" charset="0"/>
            </a:endParaRPr>
          </a:p>
          <a:p>
            <a:pPr defTabSz="948767">
              <a:spcBef>
                <a:spcPct val="0"/>
              </a:spcBef>
            </a:pPr>
            <a:endParaRPr lang="en-US" sz="1800" b="1" baseline="0" dirty="0">
              <a:solidFill>
                <a:srgbClr val="000000"/>
              </a:solidFill>
              <a:latin typeface="Calibri" pitchFamily="34" charset="0"/>
              <a:cs typeface="Calibri" pitchFamily="34" charset="0"/>
              <a:sym typeface="Calibri" pitchFamily="34" charset="0"/>
            </a:endParaRPr>
          </a:p>
          <a:p>
            <a:pPr defTabSz="948767">
              <a:spcBef>
                <a:spcPct val="0"/>
              </a:spcBef>
            </a:pPr>
            <a:r>
              <a:rPr lang="es-ES" sz="1800" b="1" dirty="0" smtClean="0">
                <a:solidFill>
                  <a:srgbClr val="000000"/>
                </a:solidFill>
                <a:latin typeface="Calibri" pitchFamily="34" charset="0"/>
                <a:cs typeface="Calibri" pitchFamily="34" charset="0"/>
                <a:sym typeface="Calibri" pitchFamily="34" charset="0"/>
              </a:rPr>
              <a:t>Al final del año 2019-2020 no recibimos tantas referencias como solemos recibir como resultado de la pandemia y todo estuvo en pausa por algunos meses, sin embargo, anticipamos que esta tendencia alcista continuará a través</a:t>
            </a:r>
            <a:r>
              <a:rPr lang="es-ES" sz="1800" b="1" baseline="0" dirty="0" smtClean="0">
                <a:solidFill>
                  <a:srgbClr val="000000"/>
                </a:solidFill>
                <a:latin typeface="Calibri" pitchFamily="34" charset="0"/>
                <a:cs typeface="Calibri" pitchFamily="34" charset="0"/>
                <a:sym typeface="Calibri" pitchFamily="34" charset="0"/>
              </a:rPr>
              <a:t> d</a:t>
            </a:r>
            <a:r>
              <a:rPr lang="es-ES" sz="1800" b="1" dirty="0" smtClean="0">
                <a:solidFill>
                  <a:srgbClr val="000000"/>
                </a:solidFill>
                <a:latin typeface="Calibri" pitchFamily="34" charset="0"/>
                <a:cs typeface="Calibri" pitchFamily="34" charset="0"/>
                <a:sym typeface="Calibri" pitchFamily="34" charset="0"/>
              </a:rPr>
              <a:t>el tiempo</a:t>
            </a:r>
            <a:r>
              <a:rPr lang="en-US" sz="1800" b="1" baseline="0" dirty="0" smtClean="0">
                <a:solidFill>
                  <a:srgbClr val="000000"/>
                </a:solidFill>
                <a:latin typeface="Calibri" pitchFamily="34" charset="0"/>
                <a:cs typeface="Calibri" pitchFamily="34" charset="0"/>
                <a:sym typeface="Calibri" pitchFamily="34" charset="0"/>
              </a:rPr>
              <a:t>. </a:t>
            </a:r>
            <a:endParaRPr lang="en-US" sz="1800" b="1" dirty="0">
              <a:solidFill>
                <a:srgbClr val="000000"/>
              </a:solidFill>
              <a:latin typeface="Calibri" pitchFamily="34" charset="0"/>
              <a:cs typeface="Calibri" pitchFamily="34" charset="0"/>
              <a:sym typeface="Calibri" pitchFamily="34" charset="0"/>
            </a:endParaRPr>
          </a:p>
          <a:p>
            <a:pPr defTabSz="929253">
              <a:spcBef>
                <a:spcPct val="0"/>
              </a:spcBef>
            </a:pPr>
            <a:endParaRPr lang="en-US" sz="1800" b="1" dirty="0">
              <a:solidFill>
                <a:srgbClr val="000000"/>
              </a:solidFill>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12745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presents 9:35</a:t>
            </a:r>
          </a:p>
          <a:p>
            <a:r>
              <a:rPr lang="en-US" dirty="0"/>
              <a:t>Clarify that student does not have to have all of the services- individual, group, and social work services. IEP team can determine appropriate services based on data and needs of the student.</a:t>
            </a:r>
          </a:p>
        </p:txBody>
      </p:sp>
      <p:sp>
        <p:nvSpPr>
          <p:cNvPr id="4" name="Slide Number Placeholder 3"/>
          <p:cNvSpPr>
            <a:spLocks noGrp="1"/>
          </p:cNvSpPr>
          <p:nvPr>
            <p:ph type="sldNum" sz="quarter" idx="5"/>
          </p:nvPr>
        </p:nvSpPr>
        <p:spPr/>
        <p:txBody>
          <a:bodyPr/>
          <a:lstStyle/>
          <a:p>
            <a:fld id="{302698AE-ED1C-4152-AC0C-935500C72A8D}" type="slidenum">
              <a:rPr lang="en-US" smtClean="0"/>
              <a:t>11</a:t>
            </a:fld>
            <a:endParaRPr lang="en-US"/>
          </a:p>
        </p:txBody>
      </p:sp>
    </p:spTree>
    <p:extLst>
      <p:ext uri="{BB962C8B-B14F-4D97-AF65-F5344CB8AC3E}">
        <p14:creationId xmlns:p14="http://schemas.microsoft.com/office/powerpoint/2010/main" val="3678960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12/14/2021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81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776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41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08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804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36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7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606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85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69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03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86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1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14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161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71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185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12/14/2021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9437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vcselpa.org/For-Educators/Social-Emotional-Services/Educationally-Related-Social-Emotional-Services/Educationally-Related-Social-Emotional-Services-Resources-and-Form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vcselpa.org/For-Educators/Social-Emotional-Services/Educationally-Related-Social-Emotional-Services/Educationally-Related-Social-Emotional-Services-Resources-and-Form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empillsblog.com/persone-special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mpillsblog.com/persone-speciali/"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maki@aspirane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mailto:Amaki@aspirane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vcselpa.org/Resources-for-Teachers-and-Staff/Social-Emotional-Services/Collaborative-Educational-Services-COEDS" TargetMode="External"/><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news.schoolsdo.org/2017/02/zero-tolerance-policies-unfairly-punish-black-girl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news.schoolsdo.org/2017/02/zero-tolerance-policies-unfairly-punish-black-girl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owl.excelsior.edu/writing-process/prewriting-strategies/prewriting-strategies-asking-defining-question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EA97-6E11-4E38-8D94-0DF05DF36AB2}"/>
              </a:ext>
            </a:extLst>
          </p:cNvPr>
          <p:cNvSpPr>
            <a:spLocks noGrp="1"/>
          </p:cNvSpPr>
          <p:nvPr>
            <p:ph type="ctrTitle"/>
          </p:nvPr>
        </p:nvSpPr>
        <p:spPr/>
        <p:txBody>
          <a:bodyPr/>
          <a:lstStyle/>
          <a:p>
            <a:r>
              <a:rPr lang="en-US" dirty="0"/>
              <a:t>ERSES and COEDS Presentation</a:t>
            </a:r>
          </a:p>
        </p:txBody>
      </p:sp>
      <p:sp>
        <p:nvSpPr>
          <p:cNvPr id="3" name="Subtitle 2">
            <a:extLst>
              <a:ext uri="{FF2B5EF4-FFF2-40B4-BE49-F238E27FC236}">
                <a16:creationId xmlns:a16="http://schemas.microsoft.com/office/drawing/2014/main" id="{4DB907DC-FE88-46EA-9CAB-5AFE9CCE4F56}"/>
              </a:ext>
            </a:extLst>
          </p:cNvPr>
          <p:cNvSpPr>
            <a:spLocks noGrp="1"/>
          </p:cNvSpPr>
          <p:nvPr>
            <p:ph type="subTitle" idx="1"/>
          </p:nvPr>
        </p:nvSpPr>
        <p:spPr/>
        <p:txBody>
          <a:bodyPr>
            <a:normAutofit/>
          </a:bodyPr>
          <a:lstStyle/>
          <a:p>
            <a:r>
              <a:rPr lang="en-US" dirty="0"/>
              <a:t>Presenters: </a:t>
            </a:r>
          </a:p>
          <a:p>
            <a:r>
              <a:rPr lang="en-US" sz="1700" dirty="0"/>
              <a:t>Allyson Moncada: VCBH Clinic Administrator, Simi Valley/Moorpark Regions</a:t>
            </a:r>
          </a:p>
          <a:p>
            <a:r>
              <a:rPr lang="en-US" sz="1700" dirty="0"/>
              <a:t>Aliya Maki: COEDS Program Manager </a:t>
            </a:r>
          </a:p>
        </p:txBody>
      </p:sp>
    </p:spTree>
    <p:extLst>
      <p:ext uri="{BB962C8B-B14F-4D97-AF65-F5344CB8AC3E}">
        <p14:creationId xmlns:p14="http://schemas.microsoft.com/office/powerpoint/2010/main" val="17146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AC053-472B-4E8D-99F2-3B3EBD919D0C}"/>
              </a:ext>
            </a:extLst>
          </p:cNvPr>
          <p:cNvSpPr txBox="1">
            <a:spLocks/>
          </p:cNvSpPr>
          <p:nvPr/>
        </p:nvSpPr>
        <p:spPr>
          <a:xfrm>
            <a:off x="3051717" y="881062"/>
            <a:ext cx="7772400" cy="12858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err="1">
                <a:solidFill>
                  <a:srgbClr val="002060"/>
                </a:solidFill>
                <a:latin typeface="Arial Black" panose="020B0A04020102020204" pitchFamily="34" charset="0"/>
              </a:rPr>
              <a:t>Donde</a:t>
            </a:r>
            <a:r>
              <a:rPr lang="en-US" dirty="0">
                <a:solidFill>
                  <a:srgbClr val="002060"/>
                </a:solidFill>
                <a:latin typeface="Arial Black" panose="020B0A04020102020204" pitchFamily="34" charset="0"/>
              </a:rPr>
              <a:t> </a:t>
            </a:r>
            <a:r>
              <a:rPr lang="en-US" dirty="0" err="1">
                <a:solidFill>
                  <a:srgbClr val="002060"/>
                </a:solidFill>
                <a:latin typeface="Arial Black" panose="020B0A04020102020204" pitchFamily="34" charset="0"/>
              </a:rPr>
              <a:t>estamos</a:t>
            </a:r>
            <a:r>
              <a:rPr lang="en-US" dirty="0">
                <a:solidFill>
                  <a:srgbClr val="002060"/>
                </a:solidFill>
                <a:latin typeface="Arial Black" panose="020B0A04020102020204" pitchFamily="34" charset="0"/>
              </a:rPr>
              <a:t> </a:t>
            </a:r>
            <a:r>
              <a:rPr lang="en-US" dirty="0" err="1">
                <a:solidFill>
                  <a:srgbClr val="002060"/>
                </a:solidFill>
                <a:latin typeface="Arial Black" panose="020B0A04020102020204" pitchFamily="34" charset="0"/>
              </a:rPr>
              <a:t>ahora</a:t>
            </a:r>
            <a:r>
              <a:rPr lang="en-US" dirty="0">
                <a:solidFill>
                  <a:srgbClr val="002060"/>
                </a:solidFill>
                <a:latin typeface="Arial Black" panose="020B0A04020102020204" pitchFamily="34" charset="0"/>
              </a:rPr>
              <a:t>…</a:t>
            </a:r>
          </a:p>
        </p:txBody>
      </p:sp>
      <p:graphicFrame>
        <p:nvGraphicFramePr>
          <p:cNvPr id="5" name="Content Placeholder 4">
            <a:extLst>
              <a:ext uri="{FF2B5EF4-FFF2-40B4-BE49-F238E27FC236}">
                <a16:creationId xmlns:a16="http://schemas.microsoft.com/office/drawing/2014/main" id="{80561839-83A3-4F96-8F04-20714EB1098B}"/>
              </a:ext>
            </a:extLst>
          </p:cNvPr>
          <p:cNvGraphicFramePr>
            <a:graphicFrameLocks noGrp="1"/>
          </p:cNvGraphicFramePr>
          <p:nvPr>
            <p:ph idx="1"/>
            <p:extLst/>
          </p:nvPr>
        </p:nvGraphicFramePr>
        <p:xfrm>
          <a:off x="1905000" y="1524000"/>
          <a:ext cx="7162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81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E0452C8-EFAC-4BBE-B829-CFE413A388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 name="Picture 9">
              <a:extLst>
                <a:ext uri="{FF2B5EF4-FFF2-40B4-BE49-F238E27FC236}">
                  <a16:creationId xmlns:a16="http://schemas.microsoft.com/office/drawing/2014/main" id="{CD97DE34-8296-40AE-9D7B-90FB53EABF6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D560187E-55A2-47FB-9418-50199CD6831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BA2ED3-6662-40E0-97F2-A6AA30CD5198}"/>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3" name="Picture 12">
              <a:extLst>
                <a:ext uri="{FF2B5EF4-FFF2-40B4-BE49-F238E27FC236}">
                  <a16:creationId xmlns:a16="http://schemas.microsoft.com/office/drawing/2014/main" id="{05125026-1D7D-4D22-9C46-B477B96A2612}"/>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5" name="Straight Connector 14">
            <a:extLst>
              <a:ext uri="{FF2B5EF4-FFF2-40B4-BE49-F238E27FC236}">
                <a16:creationId xmlns:a16="http://schemas.microsoft.com/office/drawing/2014/main" id="{CB3B6ABF-EFD9-487E-8DE4-362FB18D4BF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2DE7AF0-E273-4B62-8C79-B80D8DEB456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8" name="Rectangle 17">
              <a:extLst>
                <a:ext uri="{FF2B5EF4-FFF2-40B4-BE49-F238E27FC236}">
                  <a16:creationId xmlns:a16="http://schemas.microsoft.com/office/drawing/2014/main" id="{7AC5EA11-C8C6-43D5-BE97-2677033FB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FD300B0-785F-4134-A817-53DAC76982CA}"/>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a16="http://schemas.microsoft.com/office/drawing/2014/main" id="{C7ACC8D1-312C-4D06-9C2E-3C4D4E512243}"/>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680211C8-FA08-4959-8FF1-F4EBE1BFD9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8B45ACC-4FCE-444F-969B-0F4C71E040C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3" name="Picture 22">
                <a:extLst>
                  <a:ext uri="{FF2B5EF4-FFF2-40B4-BE49-F238E27FC236}">
                    <a16:creationId xmlns:a16="http://schemas.microsoft.com/office/drawing/2014/main" id="{168A8BBD-C782-45DD-A310-DB5BA7144E7A}"/>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5" name="Rectangle 24">
            <a:extLst>
              <a:ext uri="{FF2B5EF4-FFF2-40B4-BE49-F238E27FC236}">
                <a16:creationId xmlns:a16="http://schemas.microsoft.com/office/drawing/2014/main" id="{C58F50C0-4016-4C4C-A16C-7FB78458EA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24.jpeg" descr="C:\Users\farnerco\AppData\Local\Microsoft\Windows\Temporary Internet Files\Content.IE5\YQKM9J43\MP900442213[1].jpg">
            <a:extLst>
              <a:ext uri="{FF2B5EF4-FFF2-40B4-BE49-F238E27FC236}">
                <a16:creationId xmlns:a16="http://schemas.microsoft.com/office/drawing/2014/main" id="{06B180E0-623D-443C-98F1-9433EE431DA0}"/>
              </a:ext>
            </a:extLst>
          </p:cNvPr>
          <p:cNvPicPr>
            <a:picLocks noChangeAspect="1" noChangeArrowheads="1"/>
          </p:cNvPicPr>
          <p:nvPr/>
        </p:nvPicPr>
        <p:blipFill>
          <a:blip r:embed="rId6"/>
          <a:stretch>
            <a:fillRect/>
          </a:stretch>
        </p:blipFill>
        <p:spPr bwMode="auto">
          <a:xfrm>
            <a:off x="1412683" y="1452938"/>
            <a:ext cx="2433793" cy="3773320"/>
          </a:xfrm>
          <a:prstGeom prst="rect">
            <a:avLst/>
          </a:prstGeom>
          <a:noFill/>
        </p:spPr>
      </p:pic>
      <p:cxnSp>
        <p:nvCxnSpPr>
          <p:cNvPr id="27" name="Straight Connector 26">
            <a:extLst>
              <a:ext uri="{FF2B5EF4-FFF2-40B4-BE49-F238E27FC236}">
                <a16:creationId xmlns:a16="http://schemas.microsoft.com/office/drawing/2014/main" id="{93D74A0E-D021-4691-9206-1EAA0E4E64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7EB2D938-8046-4311-B727-A232441C5E5A}"/>
              </a:ext>
            </a:extLst>
          </p:cNvPr>
          <p:cNvSpPr/>
          <p:nvPr/>
        </p:nvSpPr>
        <p:spPr>
          <a:xfrm>
            <a:off x="4559867" y="1768638"/>
            <a:ext cx="6336730" cy="4479761"/>
          </a:xfrm>
          <a:prstGeom prst="rect">
            <a:avLst/>
          </a:prstGeom>
        </p:spPr>
        <p:txBody>
          <a:bodyPr vert="horz" lIns="91440" tIns="45720" rIns="91440" bIns="45720" rtlCol="0" anchor="t">
            <a:noAutofit/>
          </a:bodyPr>
          <a:lstStyle/>
          <a:p>
            <a:pPr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Mental health support for educational access</a:t>
            </a:r>
          </a:p>
          <a:p>
            <a:pPr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Provided by school district, VCBH or Casa Pacifica clinicians</a:t>
            </a:r>
          </a:p>
          <a:p>
            <a:pPr indent="-228600">
              <a:lnSpc>
                <a:spcPct val="90000"/>
              </a:lnSpc>
              <a:spcBef>
                <a:spcPct val="20000"/>
              </a:spcBef>
              <a:spcAft>
                <a:spcPts val="600"/>
              </a:spcAft>
              <a:buClr>
                <a:schemeClr val="accent1"/>
              </a:buClr>
              <a:buSzPct val="115000"/>
              <a:buFont typeface="Arial"/>
              <a:buChar char="•"/>
              <a:defRPr sz="1800"/>
            </a:pPr>
            <a:r>
              <a:rPr lang="en-US" sz="1400" b="1" dirty="0">
                <a:solidFill>
                  <a:schemeClr val="tx1">
                    <a:lumMod val="85000"/>
                    <a:lumOff val="15000"/>
                  </a:schemeClr>
                </a:solidFill>
              </a:rPr>
              <a:t>Available year-round if IEP specifies</a:t>
            </a:r>
          </a:p>
          <a:p>
            <a:pPr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Social work model:</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Person in environment</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Extensive intra- and inter-agency collaboration</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Linkage to community resources</a:t>
            </a:r>
          </a:p>
          <a:p>
            <a:pPr marL="34290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Services:</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Individual Counseling</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Counseling and Guidance (Group) therapy</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Social Work Services</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Behavior Interventions</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a:solidFill>
                  <a:schemeClr val="tx1">
                    <a:lumMod val="85000"/>
                    <a:lumOff val="15000"/>
                  </a:schemeClr>
                </a:solidFill>
              </a:rPr>
              <a:t>Parent Education and Training</a:t>
            </a:r>
          </a:p>
        </p:txBody>
      </p:sp>
      <p:sp>
        <p:nvSpPr>
          <p:cNvPr id="4" name="Rectangle 3">
            <a:extLst>
              <a:ext uri="{FF2B5EF4-FFF2-40B4-BE49-F238E27FC236}">
                <a16:creationId xmlns:a16="http://schemas.microsoft.com/office/drawing/2014/main" id="{6BF2E622-ABC8-45CF-BFCB-A6CED1D16E40}"/>
              </a:ext>
            </a:extLst>
          </p:cNvPr>
          <p:cNvSpPr/>
          <p:nvPr/>
        </p:nvSpPr>
        <p:spPr>
          <a:xfrm>
            <a:off x="4275873" y="888323"/>
            <a:ext cx="4019498" cy="424732"/>
          </a:xfrm>
          <a:prstGeom prst="rect">
            <a:avLst/>
          </a:prstGeom>
        </p:spPr>
        <p:txBody>
          <a:bodyPr wrap="none">
            <a:spAutoFit/>
          </a:bodyPr>
          <a:lstStyle/>
          <a:p>
            <a:pPr defTabSz="914400">
              <a:lnSpc>
                <a:spcPct val="90000"/>
              </a:lnSpc>
              <a:spcBef>
                <a:spcPct val="0"/>
              </a:spcBef>
              <a:spcAft>
                <a:spcPts val="600"/>
              </a:spcAft>
            </a:pPr>
            <a:r>
              <a:rPr lang="en-US" sz="2400" cap="all" dirty="0">
                <a:solidFill>
                  <a:schemeClr val="accent1"/>
                </a:solidFill>
              </a:rPr>
              <a:t>Overview/Best Practices</a:t>
            </a:r>
          </a:p>
        </p:txBody>
      </p:sp>
    </p:spTree>
    <p:extLst>
      <p:ext uri="{BB962C8B-B14F-4D97-AF65-F5344CB8AC3E}">
        <p14:creationId xmlns:p14="http://schemas.microsoft.com/office/powerpoint/2010/main" val="290563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24.jpeg" descr="C:\Users\farnerco\AppData\Local\Microsoft\Windows\Temporary Internet Files\Content.IE5\YQKM9J43\MP900442213[1].jpg">
            <a:extLst>
              <a:ext uri="{FF2B5EF4-FFF2-40B4-BE49-F238E27FC236}">
                <a16:creationId xmlns:a16="http://schemas.microsoft.com/office/drawing/2014/main" id="{06B180E0-623D-443C-98F1-9433EE431DA0}"/>
              </a:ext>
            </a:extLst>
          </p:cNvPr>
          <p:cNvPicPr>
            <a:picLocks noChangeAspect="1" noChangeArrowheads="1"/>
          </p:cNvPicPr>
          <p:nvPr/>
        </p:nvPicPr>
        <p:blipFill>
          <a:blip r:embed="rId3"/>
          <a:stretch>
            <a:fillRect/>
          </a:stretch>
        </p:blipFill>
        <p:spPr bwMode="auto">
          <a:xfrm>
            <a:off x="1412683" y="1452938"/>
            <a:ext cx="2433793" cy="3773320"/>
          </a:xfrm>
          <a:prstGeom prst="rect">
            <a:avLst/>
          </a:prstGeom>
          <a:noFill/>
        </p:spPr>
      </p:pic>
      <p:sp>
        <p:nvSpPr>
          <p:cNvPr id="2" name="Rectangle 1">
            <a:extLst>
              <a:ext uri="{FF2B5EF4-FFF2-40B4-BE49-F238E27FC236}">
                <a16:creationId xmlns:a16="http://schemas.microsoft.com/office/drawing/2014/main" id="{7EB2D938-8046-4311-B727-A232441C5E5A}"/>
              </a:ext>
            </a:extLst>
          </p:cNvPr>
          <p:cNvSpPr/>
          <p:nvPr/>
        </p:nvSpPr>
        <p:spPr>
          <a:xfrm>
            <a:off x="4559867" y="1768638"/>
            <a:ext cx="6336730" cy="4479761"/>
          </a:xfrm>
          <a:prstGeom prst="rect">
            <a:avLst/>
          </a:prstGeom>
        </p:spPr>
        <p:txBody>
          <a:bodyPr vert="horz" lIns="91440" tIns="45720" rIns="91440" bIns="45720" rtlCol="0" anchor="t">
            <a:noAutofit/>
          </a:bodyPr>
          <a:lstStyle/>
          <a:p>
            <a:pPr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Apoyo de salud mental para el acceso a la </a:t>
            </a:r>
            <a:r>
              <a:rPr lang="es-ES" sz="1400" dirty="0" smtClean="0">
                <a:solidFill>
                  <a:schemeClr val="tx1">
                    <a:lumMod val="85000"/>
                    <a:lumOff val="15000"/>
                  </a:schemeClr>
                </a:solidFill>
              </a:rPr>
              <a:t>educación</a:t>
            </a:r>
          </a:p>
          <a:p>
            <a:pPr indent="-228600">
              <a:lnSpc>
                <a:spcPct val="90000"/>
              </a:lnSpc>
              <a:spcBef>
                <a:spcPct val="20000"/>
              </a:spcBef>
              <a:spcAft>
                <a:spcPts val="600"/>
              </a:spcAft>
              <a:buClr>
                <a:schemeClr val="accent1"/>
              </a:buClr>
              <a:buSzPct val="115000"/>
              <a:buFont typeface="Arial"/>
              <a:buChar char="•"/>
              <a:defRPr sz="1800"/>
            </a:pPr>
            <a:r>
              <a:rPr lang="en-US" sz="1400" dirty="0" err="1">
                <a:solidFill>
                  <a:schemeClr val="tx1">
                    <a:lumMod val="85000"/>
                    <a:lumOff val="15000"/>
                  </a:schemeClr>
                </a:solidFill>
              </a:rPr>
              <a:t>Proporcionado</a:t>
            </a:r>
            <a:r>
              <a:rPr lang="en-US" sz="1400" dirty="0">
                <a:solidFill>
                  <a:schemeClr val="tx1">
                    <a:lumMod val="85000"/>
                    <a:lumOff val="15000"/>
                  </a:schemeClr>
                </a:solidFill>
              </a:rPr>
              <a:t> </a:t>
            </a:r>
            <a:r>
              <a:rPr lang="en-US" sz="1400" dirty="0" err="1">
                <a:solidFill>
                  <a:schemeClr val="tx1">
                    <a:lumMod val="85000"/>
                    <a:lumOff val="15000"/>
                  </a:schemeClr>
                </a:solidFill>
              </a:rPr>
              <a:t>por</a:t>
            </a:r>
            <a:r>
              <a:rPr lang="en-US" sz="1400" dirty="0">
                <a:solidFill>
                  <a:schemeClr val="tx1">
                    <a:lumMod val="85000"/>
                    <a:lumOff val="15000"/>
                  </a:schemeClr>
                </a:solidFill>
              </a:rPr>
              <a:t> el </a:t>
            </a:r>
            <a:r>
              <a:rPr lang="en-US" sz="1400" dirty="0" err="1">
                <a:solidFill>
                  <a:schemeClr val="tx1">
                    <a:lumMod val="85000"/>
                    <a:lumOff val="15000"/>
                  </a:schemeClr>
                </a:solidFill>
              </a:rPr>
              <a:t>distrito</a:t>
            </a:r>
            <a:r>
              <a:rPr lang="en-US" sz="1400" dirty="0">
                <a:solidFill>
                  <a:schemeClr val="tx1">
                    <a:lumMod val="85000"/>
                    <a:lumOff val="15000"/>
                  </a:schemeClr>
                </a:solidFill>
              </a:rPr>
              <a:t> escolar, VCBH o un </a:t>
            </a:r>
            <a:r>
              <a:rPr lang="en-US" sz="1400" dirty="0" err="1">
                <a:solidFill>
                  <a:schemeClr val="tx1">
                    <a:lumMod val="85000"/>
                    <a:lumOff val="15000"/>
                  </a:schemeClr>
                </a:solidFill>
              </a:rPr>
              <a:t>clínico</a:t>
            </a:r>
            <a:r>
              <a:rPr lang="en-US" sz="1400" dirty="0">
                <a:solidFill>
                  <a:schemeClr val="tx1">
                    <a:lumMod val="85000"/>
                    <a:lumOff val="15000"/>
                  </a:schemeClr>
                </a:solidFill>
              </a:rPr>
              <a:t> de Casa </a:t>
            </a:r>
            <a:r>
              <a:rPr lang="en-US" sz="1400" dirty="0" smtClean="0">
                <a:solidFill>
                  <a:schemeClr val="tx1">
                    <a:lumMod val="85000"/>
                    <a:lumOff val="15000"/>
                  </a:schemeClr>
                </a:solidFill>
              </a:rPr>
              <a:t>Pacifica</a:t>
            </a:r>
            <a:endParaRPr lang="en-US" sz="1400" dirty="0">
              <a:solidFill>
                <a:schemeClr val="tx1">
                  <a:lumMod val="85000"/>
                  <a:lumOff val="15000"/>
                </a:schemeClr>
              </a:solidFill>
            </a:endParaRPr>
          </a:p>
          <a:p>
            <a:pPr indent="-228600">
              <a:lnSpc>
                <a:spcPct val="90000"/>
              </a:lnSpc>
              <a:spcBef>
                <a:spcPct val="20000"/>
              </a:spcBef>
              <a:spcAft>
                <a:spcPts val="600"/>
              </a:spcAft>
              <a:buClr>
                <a:schemeClr val="accent1"/>
              </a:buClr>
              <a:buSzPct val="115000"/>
              <a:buFont typeface="Arial"/>
              <a:buChar char="•"/>
              <a:defRPr sz="1800"/>
            </a:pPr>
            <a:r>
              <a:rPr lang="es-ES" sz="1400" b="1" dirty="0">
                <a:solidFill>
                  <a:schemeClr val="tx1">
                    <a:lumMod val="85000"/>
                    <a:lumOff val="15000"/>
                  </a:schemeClr>
                </a:solidFill>
              </a:rPr>
              <a:t>Disponible todo el año si el IEP lo </a:t>
            </a:r>
            <a:r>
              <a:rPr lang="es-ES" sz="1400" b="1" dirty="0" smtClean="0">
                <a:solidFill>
                  <a:schemeClr val="tx1">
                    <a:lumMod val="85000"/>
                    <a:lumOff val="15000"/>
                  </a:schemeClr>
                </a:solidFill>
              </a:rPr>
              <a:t>especifica</a:t>
            </a:r>
            <a:endParaRPr lang="en-US" sz="1400" b="1" dirty="0">
              <a:solidFill>
                <a:schemeClr val="tx1">
                  <a:lumMod val="85000"/>
                  <a:lumOff val="15000"/>
                </a:schemeClr>
              </a:solidFill>
            </a:endParaRPr>
          </a:p>
          <a:p>
            <a:pPr indent="-228600">
              <a:lnSpc>
                <a:spcPct val="90000"/>
              </a:lnSpc>
              <a:spcBef>
                <a:spcPct val="20000"/>
              </a:spcBef>
              <a:spcAft>
                <a:spcPts val="600"/>
              </a:spcAft>
              <a:buClr>
                <a:schemeClr val="accent1"/>
              </a:buClr>
              <a:buSzPct val="115000"/>
              <a:buFont typeface="Arial"/>
              <a:buChar char="•"/>
              <a:defRPr sz="1800"/>
            </a:pPr>
            <a:r>
              <a:rPr lang="en-US" sz="1400" dirty="0" err="1">
                <a:solidFill>
                  <a:schemeClr val="tx1">
                    <a:lumMod val="85000"/>
                    <a:lumOff val="15000"/>
                  </a:schemeClr>
                </a:solidFill>
              </a:rPr>
              <a:t>Modelo</a:t>
            </a:r>
            <a:r>
              <a:rPr lang="en-US" sz="1400" dirty="0">
                <a:solidFill>
                  <a:schemeClr val="tx1">
                    <a:lumMod val="85000"/>
                    <a:lumOff val="15000"/>
                  </a:schemeClr>
                </a:solidFill>
              </a:rPr>
              <a:t> de </a:t>
            </a:r>
            <a:r>
              <a:rPr lang="en-US" sz="1400" dirty="0" err="1">
                <a:solidFill>
                  <a:schemeClr val="tx1">
                    <a:lumMod val="85000"/>
                    <a:lumOff val="15000"/>
                  </a:schemeClr>
                </a:solidFill>
              </a:rPr>
              <a:t>trabajo</a:t>
            </a:r>
            <a:r>
              <a:rPr lang="en-US" sz="1400" dirty="0">
                <a:solidFill>
                  <a:schemeClr val="tx1">
                    <a:lumMod val="85000"/>
                    <a:lumOff val="15000"/>
                  </a:schemeClr>
                </a:solidFill>
              </a:rPr>
              <a:t> social:</a:t>
            </a:r>
          </a:p>
          <a:p>
            <a:pPr marL="742950" lvl="1"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Persona en el medio </a:t>
            </a:r>
            <a:r>
              <a:rPr lang="es-ES" sz="1400" dirty="0" smtClean="0">
                <a:solidFill>
                  <a:schemeClr val="tx1">
                    <a:lumMod val="85000"/>
                    <a:lumOff val="15000"/>
                  </a:schemeClr>
                </a:solidFill>
              </a:rPr>
              <a:t>ambiente</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Amplia colaboración </a:t>
            </a:r>
            <a:r>
              <a:rPr lang="es-ES" sz="1400" dirty="0" err="1">
                <a:solidFill>
                  <a:schemeClr val="tx1">
                    <a:lumMod val="85000"/>
                    <a:lumOff val="15000"/>
                  </a:schemeClr>
                </a:solidFill>
              </a:rPr>
              <a:t>intra</a:t>
            </a:r>
            <a:r>
              <a:rPr lang="es-ES" sz="1400" dirty="0">
                <a:solidFill>
                  <a:schemeClr val="tx1">
                    <a:lumMod val="85000"/>
                    <a:lumOff val="15000"/>
                  </a:schemeClr>
                </a:solidFill>
              </a:rPr>
              <a:t> e </a:t>
            </a:r>
            <a:r>
              <a:rPr lang="es-ES" sz="1400" dirty="0" smtClean="0">
                <a:solidFill>
                  <a:schemeClr val="tx1">
                    <a:lumMod val="85000"/>
                    <a:lumOff val="15000"/>
                  </a:schemeClr>
                </a:solidFill>
              </a:rPr>
              <a:t>interinstitucional</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Vinculación con los recursos </a:t>
            </a:r>
            <a:r>
              <a:rPr lang="es-ES" sz="1400" dirty="0" smtClean="0">
                <a:solidFill>
                  <a:schemeClr val="tx1">
                    <a:lumMod val="85000"/>
                    <a:lumOff val="15000"/>
                  </a:schemeClr>
                </a:solidFill>
              </a:rPr>
              <a:t>comunitario</a:t>
            </a:r>
            <a:r>
              <a:rPr lang="en-US" sz="1400" dirty="0" smtClean="0">
                <a:solidFill>
                  <a:schemeClr val="tx1">
                    <a:lumMod val="85000"/>
                    <a:lumOff val="15000"/>
                  </a:schemeClr>
                </a:solidFill>
              </a:rPr>
              <a:t>s</a:t>
            </a:r>
            <a:endParaRPr lang="en-US" sz="1400" dirty="0">
              <a:solidFill>
                <a:schemeClr val="tx1">
                  <a:lumMod val="85000"/>
                  <a:lumOff val="15000"/>
                </a:schemeClr>
              </a:solidFill>
            </a:endParaRPr>
          </a:p>
          <a:p>
            <a:pPr marL="342900" lvl="1" indent="-228600">
              <a:lnSpc>
                <a:spcPct val="90000"/>
              </a:lnSpc>
              <a:spcBef>
                <a:spcPct val="20000"/>
              </a:spcBef>
              <a:spcAft>
                <a:spcPts val="600"/>
              </a:spcAft>
              <a:buClr>
                <a:schemeClr val="accent1"/>
              </a:buClr>
              <a:buSzPct val="115000"/>
              <a:buFont typeface="Arial"/>
              <a:buChar char="•"/>
              <a:defRPr sz="1800"/>
            </a:pPr>
            <a:r>
              <a:rPr lang="en-US" sz="1400" dirty="0" err="1" smtClean="0">
                <a:solidFill>
                  <a:schemeClr val="tx1">
                    <a:lumMod val="85000"/>
                    <a:lumOff val="15000"/>
                  </a:schemeClr>
                </a:solidFill>
              </a:rPr>
              <a:t>Servicios</a:t>
            </a:r>
            <a:r>
              <a:rPr lang="en-US" sz="1400" dirty="0">
                <a:solidFill>
                  <a:schemeClr val="tx1">
                    <a:lumMod val="85000"/>
                    <a:lumOff val="15000"/>
                  </a:schemeClr>
                </a:solidFill>
              </a:rPr>
              <a:t>:</a:t>
            </a:r>
          </a:p>
          <a:p>
            <a:pPr marL="742950" lvl="1" indent="-228600">
              <a:lnSpc>
                <a:spcPct val="90000"/>
              </a:lnSpc>
              <a:spcBef>
                <a:spcPct val="20000"/>
              </a:spcBef>
              <a:spcAft>
                <a:spcPts val="600"/>
              </a:spcAft>
              <a:buClr>
                <a:schemeClr val="accent1"/>
              </a:buClr>
              <a:buSzPct val="115000"/>
              <a:buFont typeface="Arial"/>
              <a:buChar char="•"/>
              <a:defRPr sz="1800"/>
            </a:pPr>
            <a:r>
              <a:rPr lang="en-US" sz="1400" dirty="0" err="1">
                <a:solidFill>
                  <a:schemeClr val="tx1">
                    <a:lumMod val="85000"/>
                    <a:lumOff val="15000"/>
                  </a:schemeClr>
                </a:solidFill>
              </a:rPr>
              <a:t>Consejería</a:t>
            </a:r>
            <a:r>
              <a:rPr lang="en-US" sz="1400" dirty="0">
                <a:solidFill>
                  <a:schemeClr val="tx1">
                    <a:lumMod val="85000"/>
                    <a:lumOff val="15000"/>
                  </a:schemeClr>
                </a:solidFill>
              </a:rPr>
              <a:t> </a:t>
            </a:r>
            <a:r>
              <a:rPr lang="en-US" sz="1400" dirty="0" smtClean="0">
                <a:solidFill>
                  <a:schemeClr val="tx1">
                    <a:lumMod val="85000"/>
                    <a:lumOff val="15000"/>
                  </a:schemeClr>
                </a:solidFill>
              </a:rPr>
              <a:t>individual</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Terapia de consejería y orientación (grupal</a:t>
            </a:r>
            <a:r>
              <a:rPr lang="es-ES" sz="1400" dirty="0" smtClean="0">
                <a:solidFill>
                  <a:schemeClr val="tx1">
                    <a:lumMod val="85000"/>
                    <a:lumOff val="15000"/>
                  </a:schemeClr>
                </a:solidFill>
              </a:rPr>
              <a:t>)</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n-US" sz="1400" dirty="0" err="1">
                <a:solidFill>
                  <a:schemeClr val="tx1">
                    <a:lumMod val="85000"/>
                    <a:lumOff val="15000"/>
                  </a:schemeClr>
                </a:solidFill>
              </a:rPr>
              <a:t>Servicios</a:t>
            </a:r>
            <a:r>
              <a:rPr lang="en-US" sz="1400" dirty="0">
                <a:solidFill>
                  <a:schemeClr val="tx1">
                    <a:lumMod val="85000"/>
                    <a:lumOff val="15000"/>
                  </a:schemeClr>
                </a:solidFill>
              </a:rPr>
              <a:t> de </a:t>
            </a:r>
            <a:r>
              <a:rPr lang="en-US" sz="1400" dirty="0" err="1">
                <a:solidFill>
                  <a:schemeClr val="tx1">
                    <a:lumMod val="85000"/>
                    <a:lumOff val="15000"/>
                  </a:schemeClr>
                </a:solidFill>
              </a:rPr>
              <a:t>trabajo</a:t>
            </a:r>
            <a:r>
              <a:rPr lang="en-US" sz="1400" dirty="0">
                <a:solidFill>
                  <a:schemeClr val="tx1">
                    <a:lumMod val="85000"/>
                    <a:lumOff val="15000"/>
                  </a:schemeClr>
                </a:solidFill>
              </a:rPr>
              <a:t> </a:t>
            </a:r>
            <a:r>
              <a:rPr lang="en-US" sz="1400" dirty="0" smtClean="0">
                <a:solidFill>
                  <a:schemeClr val="tx1">
                    <a:lumMod val="85000"/>
                    <a:lumOff val="15000"/>
                  </a:schemeClr>
                </a:solidFill>
              </a:rPr>
              <a:t>social</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n-US" sz="1400" dirty="0" err="1">
                <a:solidFill>
                  <a:schemeClr val="tx1">
                    <a:lumMod val="85000"/>
                    <a:lumOff val="15000"/>
                  </a:schemeClr>
                </a:solidFill>
              </a:rPr>
              <a:t>Intervenciones</a:t>
            </a:r>
            <a:r>
              <a:rPr lang="en-US" sz="1400" dirty="0">
                <a:solidFill>
                  <a:schemeClr val="tx1">
                    <a:lumMod val="85000"/>
                    <a:lumOff val="15000"/>
                  </a:schemeClr>
                </a:solidFill>
              </a:rPr>
              <a:t> </a:t>
            </a:r>
            <a:r>
              <a:rPr lang="en-US" sz="1400" dirty="0" err="1" smtClean="0">
                <a:solidFill>
                  <a:schemeClr val="tx1">
                    <a:lumMod val="85000"/>
                    <a:lumOff val="15000"/>
                  </a:schemeClr>
                </a:solidFill>
              </a:rPr>
              <a:t>conductuales</a:t>
            </a:r>
            <a:endParaRPr lang="en-US" sz="1400" dirty="0">
              <a:solidFill>
                <a:schemeClr val="tx1">
                  <a:lumMod val="85000"/>
                  <a:lumOff val="15000"/>
                </a:schemeClr>
              </a:solidFill>
            </a:endParaRPr>
          </a:p>
          <a:p>
            <a:pPr marL="742950" lvl="1" indent="-228600">
              <a:lnSpc>
                <a:spcPct val="90000"/>
              </a:lnSpc>
              <a:spcBef>
                <a:spcPct val="20000"/>
              </a:spcBef>
              <a:spcAft>
                <a:spcPts val="600"/>
              </a:spcAft>
              <a:buClr>
                <a:schemeClr val="accent1"/>
              </a:buClr>
              <a:buSzPct val="115000"/>
              <a:buFont typeface="Arial"/>
              <a:buChar char="•"/>
              <a:defRPr sz="1800"/>
            </a:pPr>
            <a:r>
              <a:rPr lang="es-ES" sz="1400" dirty="0">
                <a:solidFill>
                  <a:schemeClr val="tx1">
                    <a:lumMod val="85000"/>
                    <a:lumOff val="15000"/>
                  </a:schemeClr>
                </a:solidFill>
              </a:rPr>
              <a:t>Educación y capacitación para </a:t>
            </a:r>
            <a:r>
              <a:rPr lang="es-ES" sz="1400" dirty="0" smtClean="0">
                <a:solidFill>
                  <a:schemeClr val="tx1">
                    <a:lumMod val="85000"/>
                    <a:lumOff val="15000"/>
                  </a:schemeClr>
                </a:solidFill>
              </a:rPr>
              <a:t>padres</a:t>
            </a:r>
            <a:endParaRPr lang="en-US" sz="1400" dirty="0">
              <a:solidFill>
                <a:schemeClr val="tx1">
                  <a:lumMod val="85000"/>
                  <a:lumOff val="15000"/>
                </a:schemeClr>
              </a:solidFill>
            </a:endParaRPr>
          </a:p>
        </p:txBody>
      </p:sp>
      <p:sp>
        <p:nvSpPr>
          <p:cNvPr id="4" name="Rectangle 3">
            <a:extLst>
              <a:ext uri="{FF2B5EF4-FFF2-40B4-BE49-F238E27FC236}">
                <a16:creationId xmlns:a16="http://schemas.microsoft.com/office/drawing/2014/main" id="{6BF2E622-ABC8-45CF-BFCB-A6CED1D16E40}"/>
              </a:ext>
            </a:extLst>
          </p:cNvPr>
          <p:cNvSpPr/>
          <p:nvPr/>
        </p:nvSpPr>
        <p:spPr>
          <a:xfrm>
            <a:off x="4275873" y="888323"/>
            <a:ext cx="4987263" cy="428002"/>
          </a:xfrm>
          <a:prstGeom prst="rect">
            <a:avLst/>
          </a:prstGeom>
        </p:spPr>
        <p:txBody>
          <a:bodyPr wrap="none">
            <a:spAutoFit/>
          </a:bodyPr>
          <a:lstStyle/>
          <a:p>
            <a:pPr defTabSz="914400">
              <a:lnSpc>
                <a:spcPct val="90000"/>
              </a:lnSpc>
              <a:spcBef>
                <a:spcPct val="0"/>
              </a:spcBef>
              <a:spcAft>
                <a:spcPts val="600"/>
              </a:spcAft>
            </a:pPr>
            <a:r>
              <a:rPr lang="en-US" sz="2400" cap="all" dirty="0" err="1">
                <a:solidFill>
                  <a:schemeClr val="accent1"/>
                </a:solidFill>
              </a:rPr>
              <a:t>Resumen</a:t>
            </a:r>
            <a:r>
              <a:rPr lang="en-US" sz="2400" cap="all" dirty="0">
                <a:solidFill>
                  <a:schemeClr val="accent1"/>
                </a:solidFill>
              </a:rPr>
              <a:t> / </a:t>
            </a:r>
            <a:r>
              <a:rPr lang="en-US" sz="2400" cap="all" dirty="0" err="1">
                <a:solidFill>
                  <a:schemeClr val="accent1"/>
                </a:solidFill>
              </a:rPr>
              <a:t>Mejores</a:t>
            </a:r>
            <a:r>
              <a:rPr lang="en-US" sz="2400" cap="all" dirty="0">
                <a:solidFill>
                  <a:schemeClr val="accent1"/>
                </a:solidFill>
              </a:rPr>
              <a:t> </a:t>
            </a:r>
            <a:r>
              <a:rPr lang="en-US" sz="2400" cap="all" dirty="0" err="1">
                <a:solidFill>
                  <a:schemeClr val="accent1"/>
                </a:solidFill>
              </a:rPr>
              <a:t>prácticas</a:t>
            </a:r>
            <a:endParaRPr lang="en-US" sz="2400" cap="all" dirty="0">
              <a:solidFill>
                <a:schemeClr val="accent1"/>
              </a:solidFill>
            </a:endParaRPr>
          </a:p>
        </p:txBody>
      </p:sp>
    </p:spTree>
    <p:extLst>
      <p:ext uri="{BB962C8B-B14F-4D97-AF65-F5344CB8AC3E}">
        <p14:creationId xmlns:p14="http://schemas.microsoft.com/office/powerpoint/2010/main" val="404719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98F59C0D-C841-4077-8A86-CFA04BFD6B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9" name="Picture 8">
              <a:extLst>
                <a:ext uri="{FF2B5EF4-FFF2-40B4-BE49-F238E27FC236}">
                  <a16:creationId xmlns:a16="http://schemas.microsoft.com/office/drawing/2014/main" id="{67716107-90BF-4496-9A07-0725F1BFD7D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13F9E32-5E2C-4B36-9DD2-C10A9917ED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F688DD-0F85-41C3-8996-F19BE3748A5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 name="Picture 11">
              <a:extLst>
                <a:ext uri="{FF2B5EF4-FFF2-40B4-BE49-F238E27FC236}">
                  <a16:creationId xmlns:a16="http://schemas.microsoft.com/office/drawing/2014/main" id="{A6FD2F11-D24C-49B6-9A36-D99D7A5DC183}"/>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6" name="Straight Connector 13">
            <a:extLst>
              <a:ext uri="{FF2B5EF4-FFF2-40B4-BE49-F238E27FC236}">
                <a16:creationId xmlns:a16="http://schemas.microsoft.com/office/drawing/2014/main" id="{5319E216-CB07-40D9-9253-0C7AADA11B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 name="Rectangle 15">
            <a:extLst>
              <a:ext uri="{FF2B5EF4-FFF2-40B4-BE49-F238E27FC236}">
                <a16:creationId xmlns:a16="http://schemas.microsoft.com/office/drawing/2014/main" id="{001B0E35-F788-4608-ABBE-0D971AA50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4431B8EA-FCCA-47DD-A0C4-A653EC4AB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1C781EDE-83AA-44D6-8054-A4E2D6F280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2D0639E-29E0-4479-B2C5-13C56EB60EEB}"/>
              </a:ext>
            </a:extLst>
          </p:cNvPr>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a:t>EVIDENCE BASED PRACTICES</a:t>
            </a:r>
          </a:p>
        </p:txBody>
      </p:sp>
      <p:sp>
        <p:nvSpPr>
          <p:cNvPr id="3" name="Content Placeholder 2">
            <a:extLst>
              <a:ext uri="{FF2B5EF4-FFF2-40B4-BE49-F238E27FC236}">
                <a16:creationId xmlns:a16="http://schemas.microsoft.com/office/drawing/2014/main" id="{5975C6E6-190D-44A5-B87E-05F839A79347}"/>
              </a:ext>
            </a:extLst>
          </p:cNvPr>
          <p:cNvSpPr>
            <a:spLocks noGrp="1"/>
          </p:cNvSpPr>
          <p:nvPr>
            <p:ph idx="4294967295"/>
          </p:nvPr>
        </p:nvSpPr>
        <p:spPr>
          <a:xfrm>
            <a:off x="1304898" y="2111867"/>
            <a:ext cx="9601196" cy="3318936"/>
          </a:xfrm>
        </p:spPr>
        <p:txBody>
          <a:bodyPr vert="horz" lIns="91440" tIns="45720" rIns="91440" bIns="45720" rtlCol="0" anchor="t">
            <a:normAutofit fontScale="92500" lnSpcReduction="20000"/>
          </a:bodyPr>
          <a:lstStyle/>
          <a:p>
            <a:pPr>
              <a:lnSpc>
                <a:spcPct val="90000"/>
              </a:lnSpc>
            </a:pPr>
            <a:r>
              <a:rPr lang="en-US" sz="1500" dirty="0"/>
              <a:t>Cognitive Behavioral Therapy</a:t>
            </a:r>
          </a:p>
          <a:p>
            <a:pPr lvl="1">
              <a:lnSpc>
                <a:spcPct val="90000"/>
              </a:lnSpc>
            </a:pPr>
            <a:r>
              <a:rPr lang="en-US" sz="1500" dirty="0"/>
              <a:t>Focuses on the relationship between thoughts, feelings, and behaviors</a:t>
            </a:r>
          </a:p>
          <a:p>
            <a:pPr lvl="1">
              <a:lnSpc>
                <a:spcPct val="90000"/>
              </a:lnSpc>
            </a:pPr>
            <a:r>
              <a:rPr lang="en-US" sz="1500" dirty="0"/>
              <a:t>Interventions are aimed at reorienting unhelpful thoughts, beliefs, and behavioral patterns that contribute to the presenting issue. </a:t>
            </a:r>
          </a:p>
          <a:p>
            <a:pPr>
              <a:lnSpc>
                <a:spcPct val="90000"/>
              </a:lnSpc>
            </a:pPr>
            <a:r>
              <a:rPr lang="en-US" sz="1500" dirty="0"/>
              <a:t>Motivational Interviewing</a:t>
            </a:r>
          </a:p>
          <a:p>
            <a:pPr lvl="1">
              <a:lnSpc>
                <a:spcPct val="90000"/>
              </a:lnSpc>
            </a:pPr>
            <a:r>
              <a:rPr lang="en-US" sz="1500" dirty="0"/>
              <a:t>Focuses on moving past ambivalence to change</a:t>
            </a:r>
          </a:p>
          <a:p>
            <a:pPr lvl="1">
              <a:lnSpc>
                <a:spcPct val="90000"/>
              </a:lnSpc>
            </a:pPr>
            <a:r>
              <a:rPr lang="en-US" sz="1500" dirty="0"/>
              <a:t>Interventions are focused on increasing motivation and action towards specific goals by eliciting and exploring the client’s own reasons for change.</a:t>
            </a:r>
          </a:p>
          <a:p>
            <a:pPr>
              <a:lnSpc>
                <a:spcPct val="90000"/>
              </a:lnSpc>
            </a:pPr>
            <a:r>
              <a:rPr lang="en-US" sz="1500" dirty="0"/>
              <a:t>Mindfulness</a:t>
            </a:r>
          </a:p>
          <a:p>
            <a:pPr lvl="1">
              <a:lnSpc>
                <a:spcPct val="90000"/>
              </a:lnSpc>
            </a:pPr>
            <a:r>
              <a:rPr lang="en-US" sz="1500" dirty="0"/>
              <a:t>Focuses on being present in the moment without judgement</a:t>
            </a:r>
          </a:p>
          <a:p>
            <a:pPr lvl="1">
              <a:lnSpc>
                <a:spcPct val="90000"/>
              </a:lnSpc>
            </a:pPr>
            <a:r>
              <a:rPr lang="en-US" sz="1500" dirty="0"/>
              <a:t>Interventions are aimed at relaxing the body and mind in order to improve stress. Breathing techniques, guided imagery, grounding practices, and other mind/body techniques are regularly used.</a:t>
            </a:r>
          </a:p>
          <a:p>
            <a:pPr>
              <a:lnSpc>
                <a:spcPct val="90000"/>
              </a:lnSpc>
            </a:pPr>
            <a:r>
              <a:rPr lang="en-US" sz="1500" dirty="0"/>
              <a:t>Additional practices used: Trauma-Focused Interventions, Play Therapy, Feelings Identification, Behavioral Interventions, etc.</a:t>
            </a:r>
          </a:p>
          <a:p>
            <a:pPr>
              <a:lnSpc>
                <a:spcPct val="90000"/>
              </a:lnSpc>
            </a:pPr>
            <a:endParaRPr lang="en-US" sz="1100" dirty="0"/>
          </a:p>
          <a:p>
            <a:pPr marL="0" indent="0">
              <a:lnSpc>
                <a:spcPct val="90000"/>
              </a:lnSpc>
            </a:pPr>
            <a:endParaRPr lang="en-US" sz="1100" dirty="0"/>
          </a:p>
        </p:txBody>
      </p:sp>
    </p:spTree>
    <p:extLst>
      <p:ext uri="{BB962C8B-B14F-4D97-AF65-F5344CB8AC3E}">
        <p14:creationId xmlns:p14="http://schemas.microsoft.com/office/powerpoint/2010/main" val="404464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639E-29E0-4479-B2C5-13C56EB60EEB}"/>
              </a:ext>
            </a:extLst>
          </p:cNvPr>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dirty="0"/>
              <a:t>PRÁCTICAS BASADAS EN PRUEBAS</a:t>
            </a:r>
          </a:p>
        </p:txBody>
      </p:sp>
      <p:sp>
        <p:nvSpPr>
          <p:cNvPr id="3" name="Content Placeholder 2">
            <a:extLst>
              <a:ext uri="{FF2B5EF4-FFF2-40B4-BE49-F238E27FC236}">
                <a16:creationId xmlns:a16="http://schemas.microsoft.com/office/drawing/2014/main" id="{5975C6E6-190D-44A5-B87E-05F839A79347}"/>
              </a:ext>
            </a:extLst>
          </p:cNvPr>
          <p:cNvSpPr>
            <a:spLocks noGrp="1"/>
          </p:cNvSpPr>
          <p:nvPr>
            <p:ph idx="4294967295"/>
          </p:nvPr>
        </p:nvSpPr>
        <p:spPr>
          <a:xfrm>
            <a:off x="1304898" y="2111867"/>
            <a:ext cx="9601196" cy="3318936"/>
          </a:xfrm>
        </p:spPr>
        <p:txBody>
          <a:bodyPr vert="horz" lIns="91440" tIns="45720" rIns="91440" bIns="45720" rtlCol="0" anchor="t">
            <a:normAutofit fontScale="85000" lnSpcReduction="20000"/>
          </a:bodyPr>
          <a:lstStyle/>
          <a:p>
            <a:pPr>
              <a:lnSpc>
                <a:spcPct val="90000"/>
              </a:lnSpc>
            </a:pPr>
            <a:r>
              <a:rPr lang="en-US" sz="1500" dirty="0" err="1"/>
              <a:t>Terapia</a:t>
            </a:r>
            <a:r>
              <a:rPr lang="en-US" sz="1500" dirty="0"/>
              <a:t> de </a:t>
            </a:r>
            <a:r>
              <a:rPr lang="en-US" sz="1500" dirty="0" err="1"/>
              <a:t>conducta</a:t>
            </a:r>
            <a:r>
              <a:rPr lang="en-US" sz="1500" dirty="0"/>
              <a:t> </a:t>
            </a:r>
            <a:r>
              <a:rPr lang="en-US" sz="1500" dirty="0" err="1" smtClean="0"/>
              <a:t>cognitiva</a:t>
            </a:r>
            <a:endParaRPr lang="en-US" sz="1500" dirty="0"/>
          </a:p>
          <a:p>
            <a:pPr lvl="1">
              <a:lnSpc>
                <a:spcPct val="90000"/>
              </a:lnSpc>
            </a:pPr>
            <a:r>
              <a:rPr lang="es-ES" sz="1500" dirty="0"/>
              <a:t>Se centra en la relación entre pensamientos, sentimientos y </a:t>
            </a:r>
            <a:r>
              <a:rPr lang="es-ES" sz="1500" dirty="0" smtClean="0"/>
              <a:t>comportamiento</a:t>
            </a:r>
            <a:r>
              <a:rPr lang="en-US" sz="1500" dirty="0" smtClean="0"/>
              <a:t>s.</a:t>
            </a:r>
            <a:endParaRPr lang="en-US" sz="1500" dirty="0"/>
          </a:p>
          <a:p>
            <a:pPr lvl="1">
              <a:lnSpc>
                <a:spcPct val="90000"/>
              </a:lnSpc>
            </a:pPr>
            <a:r>
              <a:rPr lang="es-ES" sz="1500" dirty="0"/>
              <a:t>Las intervenciones tienen como objetivo reorientar los pensamientos, creencias y patrones de comportamiento que no son útiles que contribuyen al problema que se </a:t>
            </a:r>
            <a:r>
              <a:rPr lang="es-ES" sz="1500" dirty="0" smtClean="0"/>
              <a:t>presenta</a:t>
            </a:r>
            <a:r>
              <a:rPr lang="en-US" sz="1500" dirty="0" smtClean="0"/>
              <a:t>. </a:t>
            </a:r>
            <a:endParaRPr lang="en-US" sz="1500" dirty="0"/>
          </a:p>
          <a:p>
            <a:pPr>
              <a:lnSpc>
                <a:spcPct val="90000"/>
              </a:lnSpc>
            </a:pPr>
            <a:r>
              <a:rPr lang="en-US" sz="1500" dirty="0" err="1"/>
              <a:t>Entrevista</a:t>
            </a:r>
            <a:r>
              <a:rPr lang="en-US" sz="1500" dirty="0"/>
              <a:t> </a:t>
            </a:r>
            <a:r>
              <a:rPr lang="en-US" sz="1500" dirty="0" err="1" smtClean="0"/>
              <a:t>motivacional</a:t>
            </a:r>
            <a:endParaRPr lang="en-US" sz="1500" dirty="0"/>
          </a:p>
          <a:p>
            <a:pPr lvl="1">
              <a:lnSpc>
                <a:spcPct val="90000"/>
              </a:lnSpc>
            </a:pPr>
            <a:r>
              <a:rPr lang="es-ES" sz="1500" dirty="0"/>
              <a:t>Se centra en superar la ambivalencia para </a:t>
            </a:r>
            <a:r>
              <a:rPr lang="es-ES" sz="1500" dirty="0" smtClean="0"/>
              <a:t>cambiar.</a:t>
            </a:r>
            <a:endParaRPr lang="en-US" sz="1500" dirty="0"/>
          </a:p>
          <a:p>
            <a:pPr lvl="1">
              <a:lnSpc>
                <a:spcPct val="90000"/>
              </a:lnSpc>
            </a:pPr>
            <a:r>
              <a:rPr lang="es-ES" sz="1500" dirty="0"/>
              <a:t>Las intervenciones se centran en aumentar la motivación y la acción hacia objetivos específicos mediante la obtención y exploración de las propias razones del cliente para el </a:t>
            </a:r>
            <a:r>
              <a:rPr lang="es-ES" sz="1500" dirty="0" smtClean="0"/>
              <a:t>cambio</a:t>
            </a:r>
            <a:r>
              <a:rPr lang="en-US" sz="1500" dirty="0" smtClean="0"/>
              <a:t>.</a:t>
            </a:r>
            <a:endParaRPr lang="en-US" sz="1500" dirty="0"/>
          </a:p>
          <a:p>
            <a:pPr>
              <a:lnSpc>
                <a:spcPct val="90000"/>
              </a:lnSpc>
            </a:pPr>
            <a:r>
              <a:rPr lang="en-US" sz="1500" dirty="0" err="1"/>
              <a:t>Atención</a:t>
            </a:r>
            <a:r>
              <a:rPr lang="en-US" sz="1500" dirty="0"/>
              <a:t> </a:t>
            </a:r>
            <a:r>
              <a:rPr lang="en-US" sz="1500" dirty="0" smtClean="0"/>
              <a:t>plena</a:t>
            </a:r>
            <a:endParaRPr lang="en-US" sz="1500" dirty="0"/>
          </a:p>
          <a:p>
            <a:pPr lvl="1">
              <a:lnSpc>
                <a:spcPct val="90000"/>
              </a:lnSpc>
            </a:pPr>
            <a:r>
              <a:rPr lang="es-ES" sz="1500" dirty="0"/>
              <a:t>Se enfoca en estar presente en el momento sin </a:t>
            </a:r>
            <a:r>
              <a:rPr lang="es-ES" sz="1500" dirty="0" smtClean="0"/>
              <a:t>juzgar.</a:t>
            </a:r>
            <a:endParaRPr lang="en-US" sz="1500" dirty="0"/>
          </a:p>
          <a:p>
            <a:pPr lvl="1">
              <a:lnSpc>
                <a:spcPct val="90000"/>
              </a:lnSpc>
            </a:pPr>
            <a:r>
              <a:rPr lang="es-ES" sz="1500" dirty="0"/>
              <a:t>Las intervenciones tienen como objetivo relajar el cuerpo y la mente para mejorar el estrés. Se utilizan con regularidad técnicas de respiración, imágenes guiadas, prácticas de conexión con la tierra y otras técnicas de mente / </a:t>
            </a:r>
            <a:r>
              <a:rPr lang="es-ES" sz="1500" dirty="0" smtClean="0"/>
              <a:t>cuerpo</a:t>
            </a:r>
            <a:r>
              <a:rPr lang="en-US" sz="1500" dirty="0" smtClean="0"/>
              <a:t>.</a:t>
            </a:r>
            <a:endParaRPr lang="en-US" sz="1500" dirty="0"/>
          </a:p>
          <a:p>
            <a:pPr>
              <a:lnSpc>
                <a:spcPct val="90000"/>
              </a:lnSpc>
            </a:pPr>
            <a:r>
              <a:rPr lang="es-ES" sz="1500" dirty="0"/>
              <a:t>Prácticas adicionales utilizadas: intervenciones centradas en el trauma, terapia de juego, identificación de sentimientos, intervenciones conductuales, </a:t>
            </a:r>
            <a:r>
              <a:rPr lang="es-ES" sz="1500" dirty="0" err="1"/>
              <a:t>etc</a:t>
            </a:r>
            <a:r>
              <a:rPr lang="en-US" sz="1500" dirty="0" smtClean="0"/>
              <a:t>.</a:t>
            </a:r>
            <a:endParaRPr lang="en-US" sz="1500" dirty="0"/>
          </a:p>
          <a:p>
            <a:pPr>
              <a:lnSpc>
                <a:spcPct val="90000"/>
              </a:lnSpc>
            </a:pPr>
            <a:endParaRPr lang="en-US" sz="1100" dirty="0"/>
          </a:p>
          <a:p>
            <a:pPr marL="0" indent="0">
              <a:lnSpc>
                <a:spcPct val="90000"/>
              </a:lnSpc>
            </a:pPr>
            <a:endParaRPr lang="en-US" sz="1100" dirty="0"/>
          </a:p>
        </p:txBody>
      </p:sp>
    </p:spTree>
    <p:extLst>
      <p:ext uri="{BB962C8B-B14F-4D97-AF65-F5344CB8AC3E}">
        <p14:creationId xmlns:p14="http://schemas.microsoft.com/office/powerpoint/2010/main" val="360197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8F59C0D-C841-4077-8A86-CFA04BFD6B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67716107-90BF-4496-9A07-0725F1BFD7D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513F9E32-5E2C-4B36-9DD2-C10A9917ED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CDF688DD-0F85-41C3-8996-F19BE3748A5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A6FD2F11-D24C-49B6-9A36-D99D7A5DC183}"/>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78" name="Straight Connector 77">
            <a:extLst>
              <a:ext uri="{FF2B5EF4-FFF2-40B4-BE49-F238E27FC236}">
                <a16:creationId xmlns:a16="http://schemas.microsoft.com/office/drawing/2014/main" id="{5319E216-CB07-40D9-9253-0C7AADA11B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0" name="Rectangle 79">
            <a:extLst>
              <a:ext uri="{FF2B5EF4-FFF2-40B4-BE49-F238E27FC236}">
                <a16:creationId xmlns:a16="http://schemas.microsoft.com/office/drawing/2014/main" id="{C44B17FE-2E14-47B6-B5A8-4363DE7695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4E53280-E6EB-47D2-B0BB-78B772DC4B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44C4738-31FA-4AA4-9D3A-9B0F0B1F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2">
            <a:extLst>
              <a:ext uri="{FF2B5EF4-FFF2-40B4-BE49-F238E27FC236}">
                <a16:creationId xmlns:a16="http://schemas.microsoft.com/office/drawing/2014/main" id="{069BF9BD-C256-48A9-AB24-128508AD8D27}"/>
              </a:ext>
            </a:extLst>
          </p:cNvPr>
          <p:cNvSpPr txBox="1">
            <a:spLocks/>
          </p:cNvSpPr>
          <p:nvPr/>
        </p:nvSpPr>
        <p:spPr>
          <a:xfrm>
            <a:off x="952108" y="954756"/>
            <a:ext cx="2730414" cy="4946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pPr>
            <a:r>
              <a:rPr lang="en-US" sz="3600" cap="none">
                <a:ln w="3175" cmpd="sng">
                  <a:noFill/>
                </a:ln>
                <a:solidFill>
                  <a:srgbClr val="FFFFFF"/>
                </a:solidFill>
              </a:rPr>
              <a:t>When ERSES is Appropriate…</a:t>
            </a:r>
          </a:p>
        </p:txBody>
      </p:sp>
      <p:sp>
        <p:nvSpPr>
          <p:cNvPr id="86" name="Rectangle 85">
            <a:extLst>
              <a:ext uri="{FF2B5EF4-FFF2-40B4-BE49-F238E27FC236}">
                <a16:creationId xmlns:a16="http://schemas.microsoft.com/office/drawing/2014/main" id="{809F3F69-CB9E-4C14-8F9B-7565980C87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hape 204">
            <a:extLst>
              <a:ext uri="{FF2B5EF4-FFF2-40B4-BE49-F238E27FC236}">
                <a16:creationId xmlns:a16="http://schemas.microsoft.com/office/drawing/2014/main" id="{D4748EF1-764F-4BE8-8E1F-8C9307B92BC1}"/>
              </a:ext>
            </a:extLst>
          </p:cNvPr>
          <p:cNvSpPr txBox="1">
            <a:spLocks/>
          </p:cNvSpPr>
          <p:nvPr/>
        </p:nvSpPr>
        <p:spPr>
          <a:xfrm>
            <a:off x="5140934" y="469899"/>
            <a:ext cx="6106594" cy="625428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defTabSz="457200">
              <a:lnSpc>
                <a:spcPct val="110000"/>
              </a:lnSpc>
              <a:spcBef>
                <a:spcPct val="20000"/>
              </a:spcBef>
              <a:spcAft>
                <a:spcPts val="600"/>
              </a:spcAft>
              <a:buSzPct val="115000"/>
              <a:buFont typeface="Arial"/>
              <a:buChar char="•"/>
              <a:defRPr sz="1800"/>
            </a:pPr>
            <a:r>
              <a:rPr lang="en-US" sz="1600" dirty="0">
                <a:solidFill>
                  <a:srgbClr val="212121"/>
                </a:solidFill>
              </a:rPr>
              <a:t>Various school-based services have been tried and student needs more intensive services</a:t>
            </a:r>
          </a:p>
          <a:p>
            <a:pPr marL="0" indent="0" defTabSz="457200">
              <a:lnSpc>
                <a:spcPct val="110000"/>
              </a:lnSpc>
              <a:spcBef>
                <a:spcPct val="20000"/>
              </a:spcBef>
              <a:spcAft>
                <a:spcPts val="600"/>
              </a:spcAft>
              <a:buSzPct val="115000"/>
              <a:buFont typeface="Arial"/>
              <a:buChar char="•"/>
              <a:defRPr sz="1800"/>
            </a:pPr>
            <a:endParaRPr lang="en-US" sz="1600" dirty="0">
              <a:solidFill>
                <a:srgbClr val="212121"/>
              </a:solidFill>
            </a:endParaRPr>
          </a:p>
          <a:p>
            <a:pPr defTabSz="457200">
              <a:lnSpc>
                <a:spcPct val="110000"/>
              </a:lnSpc>
              <a:spcBef>
                <a:spcPct val="20000"/>
              </a:spcBef>
              <a:spcAft>
                <a:spcPts val="600"/>
              </a:spcAft>
              <a:buSzPct val="115000"/>
              <a:buFont typeface="Arial"/>
              <a:buChar char="•"/>
              <a:defRPr sz="1800"/>
            </a:pPr>
            <a:r>
              <a:rPr lang="en-US" sz="1600" dirty="0">
                <a:solidFill>
                  <a:srgbClr val="212121"/>
                </a:solidFill>
              </a:rPr>
              <a:t>Most likely effective for:</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Mood disorders</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Thought disorders</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Disruptive behavior disorders (ADHD, Intermittent Explosive </a:t>
            </a:r>
          </a:p>
          <a:p>
            <a:pPr marL="457200" lvl="1" indent="0" defTabSz="457200">
              <a:lnSpc>
                <a:spcPct val="110000"/>
              </a:lnSpc>
              <a:spcBef>
                <a:spcPct val="20000"/>
              </a:spcBef>
              <a:spcAft>
                <a:spcPts val="600"/>
              </a:spcAft>
              <a:buSzPct val="115000"/>
              <a:buFont typeface="Arial"/>
              <a:buChar char="•"/>
              <a:defRPr sz="1800"/>
            </a:pPr>
            <a:r>
              <a:rPr lang="en-US" sz="1600" dirty="0">
                <a:solidFill>
                  <a:srgbClr val="212121"/>
                </a:solidFill>
              </a:rPr>
              <a:t>Disorder)</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Trauma/PTSD</a:t>
            </a:r>
          </a:p>
          <a:p>
            <a:pPr marL="457200" lvl="1" indent="0" defTabSz="457200">
              <a:lnSpc>
                <a:spcPct val="110000"/>
              </a:lnSpc>
              <a:spcBef>
                <a:spcPct val="20000"/>
              </a:spcBef>
              <a:spcAft>
                <a:spcPts val="600"/>
              </a:spcAft>
              <a:buSzPct val="115000"/>
              <a:buFont typeface="Arial"/>
              <a:buChar char="•"/>
              <a:defRPr sz="1800"/>
            </a:pPr>
            <a:endParaRPr lang="en-US" sz="1600" dirty="0">
              <a:solidFill>
                <a:srgbClr val="212121"/>
              </a:solidFill>
            </a:endParaRPr>
          </a:p>
          <a:p>
            <a:pPr marL="342900" lvl="1" indent="-342900" defTabSz="457200">
              <a:lnSpc>
                <a:spcPct val="110000"/>
              </a:lnSpc>
              <a:spcBef>
                <a:spcPct val="20000"/>
              </a:spcBef>
              <a:spcAft>
                <a:spcPts val="600"/>
              </a:spcAft>
              <a:buSzPct val="115000"/>
              <a:buFont typeface="Arial"/>
              <a:buChar char="•"/>
              <a:defRPr sz="1800"/>
            </a:pPr>
            <a:r>
              <a:rPr lang="en-US" sz="1600" dirty="0">
                <a:solidFill>
                  <a:srgbClr val="212121"/>
                </a:solidFill>
              </a:rPr>
              <a:t>Less likely effective for:</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Conduct disorders</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Un-medicated ADHD</a:t>
            </a: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Autism Spectrum Disorders with </a:t>
            </a:r>
          </a:p>
          <a:p>
            <a:pPr marL="457200" lvl="1" indent="0" defTabSz="457200">
              <a:lnSpc>
                <a:spcPct val="110000"/>
              </a:lnSpc>
              <a:spcBef>
                <a:spcPct val="20000"/>
              </a:spcBef>
              <a:spcAft>
                <a:spcPts val="600"/>
              </a:spcAft>
              <a:buSzPct val="115000"/>
              <a:buFont typeface="Arial"/>
              <a:buChar char="•"/>
              <a:defRPr sz="1800"/>
            </a:pPr>
            <a:r>
              <a:rPr lang="en-US" sz="1600" dirty="0">
                <a:solidFill>
                  <a:srgbClr val="212121"/>
                </a:solidFill>
              </a:rPr>
              <a:t>	poor communication skills</a:t>
            </a:r>
          </a:p>
        </p:txBody>
      </p:sp>
    </p:spTree>
    <p:extLst>
      <p:ext uri="{BB962C8B-B14F-4D97-AF65-F5344CB8AC3E}">
        <p14:creationId xmlns:p14="http://schemas.microsoft.com/office/powerpoint/2010/main" val="131748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69BF9BD-C256-48A9-AB24-128508AD8D27}"/>
              </a:ext>
            </a:extLst>
          </p:cNvPr>
          <p:cNvSpPr txBox="1">
            <a:spLocks/>
          </p:cNvSpPr>
          <p:nvPr/>
        </p:nvSpPr>
        <p:spPr>
          <a:xfrm>
            <a:off x="952108" y="954756"/>
            <a:ext cx="2730414" cy="4946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pPr>
            <a:r>
              <a:rPr lang="en-US" sz="3600" cap="none" dirty="0" err="1">
                <a:ln w="3175" cmpd="sng">
                  <a:noFill/>
                </a:ln>
                <a:solidFill>
                  <a:srgbClr val="FFFFFF"/>
                </a:solidFill>
              </a:rPr>
              <a:t>Cuando</a:t>
            </a:r>
            <a:r>
              <a:rPr lang="en-US" sz="3600" cap="none" dirty="0">
                <a:ln w="3175" cmpd="sng">
                  <a:noFill/>
                </a:ln>
                <a:solidFill>
                  <a:srgbClr val="FFFFFF"/>
                </a:solidFill>
              </a:rPr>
              <a:t> </a:t>
            </a:r>
            <a:r>
              <a:rPr lang="en-US" sz="3600" cap="none" dirty="0" err="1" smtClean="0">
                <a:ln w="3175" cmpd="sng">
                  <a:noFill/>
                </a:ln>
                <a:solidFill>
                  <a:srgbClr val="FFFFFF"/>
                </a:solidFill>
              </a:rPr>
              <a:t>los</a:t>
            </a:r>
            <a:r>
              <a:rPr lang="en-US" sz="3600" cap="none" dirty="0" smtClean="0">
                <a:ln w="3175" cmpd="sng">
                  <a:noFill/>
                </a:ln>
                <a:solidFill>
                  <a:srgbClr val="FFFFFF"/>
                </a:solidFill>
              </a:rPr>
              <a:t> ERSES son </a:t>
            </a:r>
            <a:r>
              <a:rPr lang="en-US" sz="3600" cap="none" dirty="0" err="1" smtClean="0">
                <a:ln w="3175" cmpd="sng">
                  <a:noFill/>
                </a:ln>
                <a:solidFill>
                  <a:srgbClr val="FFFFFF"/>
                </a:solidFill>
              </a:rPr>
              <a:t>apropiados</a:t>
            </a:r>
            <a:r>
              <a:rPr lang="en-US" sz="3600" cap="none" dirty="0" smtClean="0">
                <a:ln w="3175" cmpd="sng">
                  <a:noFill/>
                </a:ln>
                <a:solidFill>
                  <a:srgbClr val="FFFFFF"/>
                </a:solidFill>
              </a:rPr>
              <a:t>…</a:t>
            </a:r>
            <a:endParaRPr lang="en-US" sz="3600" cap="none" dirty="0">
              <a:ln w="3175" cmpd="sng">
                <a:noFill/>
              </a:ln>
              <a:solidFill>
                <a:srgbClr val="FFFFFF"/>
              </a:solidFill>
            </a:endParaRPr>
          </a:p>
        </p:txBody>
      </p:sp>
      <p:sp>
        <p:nvSpPr>
          <p:cNvPr id="3" name="Shape 204">
            <a:extLst>
              <a:ext uri="{FF2B5EF4-FFF2-40B4-BE49-F238E27FC236}">
                <a16:creationId xmlns:a16="http://schemas.microsoft.com/office/drawing/2014/main" id="{D4748EF1-764F-4BE8-8E1F-8C9307B92BC1}"/>
              </a:ext>
            </a:extLst>
          </p:cNvPr>
          <p:cNvSpPr txBox="1">
            <a:spLocks/>
          </p:cNvSpPr>
          <p:nvPr/>
        </p:nvSpPr>
        <p:spPr>
          <a:xfrm>
            <a:off x="5140934" y="469899"/>
            <a:ext cx="6106594" cy="625428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defTabSz="457200">
              <a:lnSpc>
                <a:spcPct val="110000"/>
              </a:lnSpc>
              <a:spcBef>
                <a:spcPct val="20000"/>
              </a:spcBef>
              <a:spcAft>
                <a:spcPts val="600"/>
              </a:spcAft>
              <a:buSzPct val="115000"/>
              <a:buFont typeface="Arial"/>
              <a:buChar char="•"/>
              <a:defRPr sz="1800"/>
            </a:pPr>
            <a:r>
              <a:rPr lang="es-ES" sz="1600" dirty="0">
                <a:solidFill>
                  <a:srgbClr val="212121"/>
                </a:solidFill>
              </a:rPr>
              <a:t>Se han probado varios servicios basados en la escuela y los estudiantes necesitan servicios más </a:t>
            </a:r>
            <a:r>
              <a:rPr lang="es-ES" sz="1600" dirty="0" smtClean="0">
                <a:solidFill>
                  <a:srgbClr val="212121"/>
                </a:solidFill>
              </a:rPr>
              <a:t>intensivos</a:t>
            </a:r>
            <a:endParaRPr lang="en-US" sz="1600" dirty="0">
              <a:solidFill>
                <a:srgbClr val="212121"/>
              </a:solidFill>
            </a:endParaRPr>
          </a:p>
          <a:p>
            <a:pPr marL="0" indent="0" defTabSz="457200">
              <a:lnSpc>
                <a:spcPct val="110000"/>
              </a:lnSpc>
              <a:spcBef>
                <a:spcPct val="20000"/>
              </a:spcBef>
              <a:spcAft>
                <a:spcPts val="600"/>
              </a:spcAft>
              <a:buSzPct val="115000"/>
              <a:buFont typeface="Arial"/>
              <a:buChar char="•"/>
              <a:defRPr sz="1800"/>
            </a:pPr>
            <a:endParaRPr lang="en-US" sz="1600" dirty="0">
              <a:solidFill>
                <a:srgbClr val="212121"/>
              </a:solidFill>
            </a:endParaRPr>
          </a:p>
          <a:p>
            <a:pPr defTabSz="457200">
              <a:lnSpc>
                <a:spcPct val="110000"/>
              </a:lnSpc>
              <a:spcBef>
                <a:spcPct val="20000"/>
              </a:spcBef>
              <a:spcAft>
                <a:spcPts val="600"/>
              </a:spcAft>
              <a:buSzPct val="115000"/>
              <a:buFont typeface="Arial"/>
              <a:buChar char="•"/>
              <a:defRPr sz="1800"/>
            </a:pPr>
            <a:r>
              <a:rPr lang="en-US" sz="1600" dirty="0" err="1">
                <a:solidFill>
                  <a:srgbClr val="212121"/>
                </a:solidFill>
              </a:rPr>
              <a:t>Probablemente</a:t>
            </a:r>
            <a:r>
              <a:rPr lang="en-US" sz="1600" dirty="0">
                <a:solidFill>
                  <a:srgbClr val="212121"/>
                </a:solidFill>
              </a:rPr>
              <a:t> </a:t>
            </a:r>
            <a:r>
              <a:rPr lang="en-US" sz="1600" dirty="0" err="1">
                <a:solidFill>
                  <a:srgbClr val="212121"/>
                </a:solidFill>
              </a:rPr>
              <a:t>eficaz</a:t>
            </a:r>
            <a:r>
              <a:rPr lang="en-US" sz="1600" dirty="0">
                <a:solidFill>
                  <a:srgbClr val="212121"/>
                </a:solidFill>
              </a:rPr>
              <a:t> para:</a:t>
            </a:r>
          </a:p>
          <a:p>
            <a:pPr marL="742950" lvl="1" indent="-285750" defTabSz="457200">
              <a:lnSpc>
                <a:spcPct val="110000"/>
              </a:lnSpc>
              <a:spcBef>
                <a:spcPct val="20000"/>
              </a:spcBef>
              <a:spcAft>
                <a:spcPts val="600"/>
              </a:spcAft>
              <a:buSzPct val="115000"/>
              <a:buFont typeface="Arial"/>
              <a:buChar char="•"/>
              <a:defRPr sz="1800"/>
            </a:pPr>
            <a:r>
              <a:rPr lang="es-ES" sz="1600" dirty="0">
                <a:solidFill>
                  <a:srgbClr val="212121"/>
                </a:solidFill>
              </a:rPr>
              <a:t>Trastornos del estado de </a:t>
            </a:r>
            <a:r>
              <a:rPr lang="es-ES" sz="1600" dirty="0" smtClean="0">
                <a:solidFill>
                  <a:srgbClr val="212121"/>
                </a:solidFill>
              </a:rPr>
              <a:t>ánimo</a:t>
            </a:r>
            <a:endParaRPr lang="en-US" sz="1600" dirty="0">
              <a:solidFill>
                <a:srgbClr val="212121"/>
              </a:solidFill>
            </a:endParaRPr>
          </a:p>
          <a:p>
            <a:pPr marL="742950" lvl="1" indent="-285750" defTabSz="457200">
              <a:lnSpc>
                <a:spcPct val="110000"/>
              </a:lnSpc>
              <a:spcBef>
                <a:spcPct val="20000"/>
              </a:spcBef>
              <a:spcAft>
                <a:spcPts val="600"/>
              </a:spcAft>
              <a:buSzPct val="115000"/>
              <a:buFont typeface="Arial"/>
              <a:buChar char="•"/>
              <a:defRPr sz="1800"/>
            </a:pPr>
            <a:r>
              <a:rPr lang="en-US" sz="1600" dirty="0" err="1">
                <a:solidFill>
                  <a:srgbClr val="212121"/>
                </a:solidFill>
              </a:rPr>
              <a:t>Trastornos</a:t>
            </a:r>
            <a:r>
              <a:rPr lang="en-US" sz="1600" dirty="0">
                <a:solidFill>
                  <a:srgbClr val="212121"/>
                </a:solidFill>
              </a:rPr>
              <a:t> del </a:t>
            </a:r>
            <a:r>
              <a:rPr lang="en-US" sz="1600" dirty="0" err="1" smtClean="0">
                <a:solidFill>
                  <a:srgbClr val="212121"/>
                </a:solidFill>
              </a:rPr>
              <a:t>pensamiento</a:t>
            </a:r>
            <a:endParaRPr lang="en-US" sz="1600" dirty="0">
              <a:solidFill>
                <a:srgbClr val="212121"/>
              </a:solidFill>
            </a:endParaRPr>
          </a:p>
          <a:p>
            <a:pPr marL="742950" lvl="1" indent="-285750" defTabSz="457200">
              <a:lnSpc>
                <a:spcPct val="110000"/>
              </a:lnSpc>
              <a:spcBef>
                <a:spcPct val="20000"/>
              </a:spcBef>
              <a:spcAft>
                <a:spcPts val="600"/>
              </a:spcAft>
              <a:buSzPct val="115000"/>
              <a:buFont typeface="Arial"/>
              <a:buChar char="•"/>
              <a:defRPr sz="1800"/>
            </a:pPr>
            <a:r>
              <a:rPr lang="en-US" sz="1600" dirty="0" err="1">
                <a:solidFill>
                  <a:srgbClr val="212121"/>
                </a:solidFill>
              </a:rPr>
              <a:t>Trastornos</a:t>
            </a:r>
            <a:r>
              <a:rPr lang="en-US" sz="1600" dirty="0">
                <a:solidFill>
                  <a:srgbClr val="212121"/>
                </a:solidFill>
              </a:rPr>
              <a:t> de </a:t>
            </a:r>
            <a:r>
              <a:rPr lang="en-US" sz="1600" dirty="0" err="1">
                <a:solidFill>
                  <a:srgbClr val="212121"/>
                </a:solidFill>
              </a:rPr>
              <a:t>conducta</a:t>
            </a:r>
            <a:r>
              <a:rPr lang="en-US" sz="1600" dirty="0">
                <a:solidFill>
                  <a:srgbClr val="212121"/>
                </a:solidFill>
              </a:rPr>
              <a:t> </a:t>
            </a:r>
            <a:r>
              <a:rPr lang="en-US" sz="1600" dirty="0" err="1">
                <a:solidFill>
                  <a:srgbClr val="212121"/>
                </a:solidFill>
              </a:rPr>
              <a:t>disruptiva</a:t>
            </a:r>
            <a:r>
              <a:rPr lang="en-US" sz="1600" dirty="0">
                <a:solidFill>
                  <a:srgbClr val="212121"/>
                </a:solidFill>
              </a:rPr>
              <a:t> (TDAH, </a:t>
            </a:r>
            <a:r>
              <a:rPr lang="en-US" sz="1600" dirty="0" err="1">
                <a:solidFill>
                  <a:srgbClr val="212121"/>
                </a:solidFill>
              </a:rPr>
              <a:t>trastorno</a:t>
            </a:r>
            <a:r>
              <a:rPr lang="en-US" sz="1600" dirty="0">
                <a:solidFill>
                  <a:srgbClr val="212121"/>
                </a:solidFill>
              </a:rPr>
              <a:t> </a:t>
            </a:r>
            <a:r>
              <a:rPr lang="en-US" sz="1600" dirty="0" err="1">
                <a:solidFill>
                  <a:srgbClr val="212121"/>
                </a:solidFill>
              </a:rPr>
              <a:t>explosivo</a:t>
            </a:r>
            <a:r>
              <a:rPr lang="en-US" sz="1600" dirty="0">
                <a:solidFill>
                  <a:srgbClr val="212121"/>
                </a:solidFill>
              </a:rPr>
              <a:t> </a:t>
            </a:r>
            <a:r>
              <a:rPr lang="en-US" sz="1600" dirty="0" err="1">
                <a:solidFill>
                  <a:srgbClr val="212121"/>
                </a:solidFill>
              </a:rPr>
              <a:t>intermitente</a:t>
            </a:r>
            <a:r>
              <a:rPr lang="en-US" sz="1600" dirty="0">
                <a:solidFill>
                  <a:srgbClr val="212121"/>
                </a:solidFill>
              </a:rPr>
              <a:t>)</a:t>
            </a:r>
          </a:p>
          <a:p>
            <a:pPr marL="742950" lvl="1" indent="-285750" defTabSz="457200">
              <a:lnSpc>
                <a:spcPct val="110000"/>
              </a:lnSpc>
              <a:spcBef>
                <a:spcPct val="20000"/>
              </a:spcBef>
              <a:spcAft>
                <a:spcPts val="600"/>
              </a:spcAft>
              <a:buSzPct val="115000"/>
              <a:buFont typeface="Arial"/>
              <a:buChar char="•"/>
              <a:defRPr sz="1800"/>
            </a:pPr>
            <a:r>
              <a:rPr lang="en-US" sz="1600" dirty="0" smtClean="0">
                <a:solidFill>
                  <a:srgbClr val="212121"/>
                </a:solidFill>
              </a:rPr>
              <a:t>Trauma </a:t>
            </a:r>
            <a:r>
              <a:rPr lang="en-US" sz="1600" dirty="0">
                <a:solidFill>
                  <a:srgbClr val="212121"/>
                </a:solidFill>
              </a:rPr>
              <a:t>/ </a:t>
            </a:r>
            <a:r>
              <a:rPr lang="en-US" sz="1600" dirty="0" err="1" smtClean="0">
                <a:solidFill>
                  <a:srgbClr val="212121"/>
                </a:solidFill>
              </a:rPr>
              <a:t>Trastorno</a:t>
            </a:r>
            <a:r>
              <a:rPr lang="en-US" sz="1600" dirty="0" smtClean="0">
                <a:solidFill>
                  <a:srgbClr val="212121"/>
                </a:solidFill>
              </a:rPr>
              <a:t> de </a:t>
            </a:r>
            <a:r>
              <a:rPr lang="en-US" sz="1600" dirty="0" err="1" smtClean="0">
                <a:solidFill>
                  <a:srgbClr val="212121"/>
                </a:solidFill>
              </a:rPr>
              <a:t>estrés</a:t>
            </a:r>
            <a:r>
              <a:rPr lang="en-US" sz="1600" dirty="0" smtClean="0">
                <a:solidFill>
                  <a:srgbClr val="212121"/>
                </a:solidFill>
              </a:rPr>
              <a:t> </a:t>
            </a:r>
            <a:r>
              <a:rPr lang="en-US" sz="1600" dirty="0" err="1" smtClean="0">
                <a:solidFill>
                  <a:srgbClr val="212121"/>
                </a:solidFill>
              </a:rPr>
              <a:t>postraumático</a:t>
            </a:r>
            <a:r>
              <a:rPr lang="en-US" sz="1600" dirty="0" smtClean="0">
                <a:solidFill>
                  <a:srgbClr val="212121"/>
                </a:solidFill>
              </a:rPr>
              <a:t> (PTSD)</a:t>
            </a:r>
            <a:endParaRPr lang="en-US" sz="1600" dirty="0">
              <a:solidFill>
                <a:srgbClr val="212121"/>
              </a:solidFill>
            </a:endParaRPr>
          </a:p>
          <a:p>
            <a:pPr marL="457200" lvl="1" indent="0" defTabSz="457200">
              <a:lnSpc>
                <a:spcPct val="110000"/>
              </a:lnSpc>
              <a:spcBef>
                <a:spcPct val="20000"/>
              </a:spcBef>
              <a:spcAft>
                <a:spcPts val="600"/>
              </a:spcAft>
              <a:buSzPct val="115000"/>
              <a:buFont typeface="Arial"/>
              <a:buChar char="•"/>
              <a:defRPr sz="1800"/>
            </a:pPr>
            <a:endParaRPr lang="en-US" sz="1600" dirty="0">
              <a:solidFill>
                <a:srgbClr val="212121"/>
              </a:solidFill>
            </a:endParaRPr>
          </a:p>
          <a:p>
            <a:pPr marL="342900" lvl="1" indent="-342900" defTabSz="457200">
              <a:lnSpc>
                <a:spcPct val="110000"/>
              </a:lnSpc>
              <a:spcBef>
                <a:spcPct val="20000"/>
              </a:spcBef>
              <a:spcAft>
                <a:spcPts val="600"/>
              </a:spcAft>
              <a:buSzPct val="115000"/>
              <a:buFont typeface="Arial"/>
              <a:buChar char="•"/>
              <a:defRPr sz="1800"/>
            </a:pPr>
            <a:r>
              <a:rPr lang="en-US" sz="1600" dirty="0" err="1" smtClean="0">
                <a:solidFill>
                  <a:srgbClr val="212121"/>
                </a:solidFill>
              </a:rPr>
              <a:t>Probablemente</a:t>
            </a:r>
            <a:r>
              <a:rPr lang="en-US" sz="1600" dirty="0" smtClean="0">
                <a:solidFill>
                  <a:srgbClr val="212121"/>
                </a:solidFill>
              </a:rPr>
              <a:t> </a:t>
            </a:r>
            <a:r>
              <a:rPr lang="en-US" sz="1600" dirty="0" err="1" smtClean="0">
                <a:solidFill>
                  <a:srgbClr val="212121"/>
                </a:solidFill>
              </a:rPr>
              <a:t>menos</a:t>
            </a:r>
            <a:r>
              <a:rPr lang="en-US" sz="1600" dirty="0" smtClean="0">
                <a:solidFill>
                  <a:srgbClr val="212121"/>
                </a:solidFill>
              </a:rPr>
              <a:t> </a:t>
            </a:r>
            <a:r>
              <a:rPr lang="en-US" sz="1600" dirty="0" err="1" smtClean="0">
                <a:solidFill>
                  <a:srgbClr val="212121"/>
                </a:solidFill>
              </a:rPr>
              <a:t>efectivo</a:t>
            </a:r>
            <a:r>
              <a:rPr lang="en-US" sz="1600" dirty="0" smtClean="0">
                <a:solidFill>
                  <a:srgbClr val="212121"/>
                </a:solidFill>
              </a:rPr>
              <a:t> </a:t>
            </a:r>
            <a:r>
              <a:rPr lang="en-US" sz="1600" dirty="0">
                <a:solidFill>
                  <a:srgbClr val="212121"/>
                </a:solidFill>
              </a:rPr>
              <a:t>para:</a:t>
            </a:r>
          </a:p>
          <a:p>
            <a:pPr marL="742950" lvl="1" indent="-285750" defTabSz="457200">
              <a:lnSpc>
                <a:spcPct val="110000"/>
              </a:lnSpc>
              <a:spcBef>
                <a:spcPct val="20000"/>
              </a:spcBef>
              <a:spcAft>
                <a:spcPts val="600"/>
              </a:spcAft>
              <a:buSzPct val="115000"/>
              <a:buFont typeface="Arial"/>
              <a:buChar char="•"/>
              <a:defRPr sz="1800"/>
            </a:pPr>
            <a:r>
              <a:rPr lang="en-US" sz="1600" dirty="0" err="1">
                <a:solidFill>
                  <a:srgbClr val="212121"/>
                </a:solidFill>
              </a:rPr>
              <a:t>Trastornos</a:t>
            </a:r>
            <a:r>
              <a:rPr lang="en-US" sz="1600" dirty="0">
                <a:solidFill>
                  <a:srgbClr val="212121"/>
                </a:solidFill>
              </a:rPr>
              <a:t> de </a:t>
            </a:r>
            <a:r>
              <a:rPr lang="en-US" sz="1600" dirty="0" err="1" smtClean="0">
                <a:solidFill>
                  <a:srgbClr val="212121"/>
                </a:solidFill>
              </a:rPr>
              <a:t>conducta</a:t>
            </a:r>
            <a:endParaRPr lang="en-US" sz="1600" dirty="0">
              <a:solidFill>
                <a:srgbClr val="212121"/>
              </a:solidFill>
            </a:endParaRPr>
          </a:p>
          <a:p>
            <a:pPr marL="742950" lvl="1" indent="-285750" defTabSz="457200">
              <a:lnSpc>
                <a:spcPct val="110000"/>
              </a:lnSpc>
              <a:spcBef>
                <a:spcPct val="20000"/>
              </a:spcBef>
              <a:spcAft>
                <a:spcPts val="600"/>
              </a:spcAft>
              <a:buSzPct val="115000"/>
              <a:buFont typeface="Arial"/>
              <a:buChar char="•"/>
              <a:defRPr sz="1800"/>
            </a:pPr>
            <a:r>
              <a:rPr lang="en-US" sz="1600" dirty="0">
                <a:solidFill>
                  <a:srgbClr val="212121"/>
                </a:solidFill>
              </a:rPr>
              <a:t>TDAH no </a:t>
            </a:r>
            <a:r>
              <a:rPr lang="en-US" sz="1600" dirty="0" err="1" smtClean="0">
                <a:solidFill>
                  <a:srgbClr val="212121"/>
                </a:solidFill>
              </a:rPr>
              <a:t>medicado</a:t>
            </a:r>
            <a:endParaRPr lang="en-US" sz="1600" dirty="0">
              <a:solidFill>
                <a:srgbClr val="212121"/>
              </a:solidFill>
            </a:endParaRPr>
          </a:p>
          <a:p>
            <a:pPr marL="742950" lvl="1" indent="-285750" defTabSz="457200">
              <a:lnSpc>
                <a:spcPct val="110000"/>
              </a:lnSpc>
              <a:spcBef>
                <a:spcPct val="20000"/>
              </a:spcBef>
              <a:spcAft>
                <a:spcPts val="600"/>
              </a:spcAft>
              <a:buSzPct val="115000"/>
              <a:buFont typeface="Arial"/>
              <a:buChar char="•"/>
              <a:defRPr sz="1800"/>
            </a:pPr>
            <a:r>
              <a:rPr lang="es-ES" sz="1600" dirty="0">
                <a:solidFill>
                  <a:srgbClr val="212121"/>
                </a:solidFill>
              </a:rPr>
              <a:t>Trastornos del espectro autista </a:t>
            </a:r>
            <a:r>
              <a:rPr lang="es-ES" sz="1600" dirty="0" smtClean="0">
                <a:solidFill>
                  <a:srgbClr val="212121"/>
                </a:solidFill>
              </a:rPr>
              <a:t>con</a:t>
            </a:r>
            <a:r>
              <a:rPr lang="en-US" sz="1600" dirty="0" smtClean="0">
                <a:solidFill>
                  <a:srgbClr val="212121"/>
                </a:solidFill>
              </a:rPr>
              <a:t> </a:t>
            </a:r>
            <a:r>
              <a:rPr lang="en-US" sz="1600" dirty="0" err="1" smtClean="0">
                <a:solidFill>
                  <a:srgbClr val="212121"/>
                </a:solidFill>
              </a:rPr>
              <a:t>malas</a:t>
            </a:r>
            <a:r>
              <a:rPr lang="en-US" sz="1600" dirty="0" smtClean="0">
                <a:solidFill>
                  <a:srgbClr val="212121"/>
                </a:solidFill>
              </a:rPr>
              <a:t> </a:t>
            </a:r>
            <a:r>
              <a:rPr lang="en-US" sz="1600" dirty="0" err="1">
                <a:solidFill>
                  <a:srgbClr val="212121"/>
                </a:solidFill>
              </a:rPr>
              <a:t>habilidades</a:t>
            </a:r>
            <a:r>
              <a:rPr lang="en-US" sz="1600" dirty="0">
                <a:solidFill>
                  <a:srgbClr val="212121"/>
                </a:solidFill>
              </a:rPr>
              <a:t> de </a:t>
            </a:r>
            <a:r>
              <a:rPr lang="en-US" sz="1600" dirty="0" err="1" smtClean="0">
                <a:solidFill>
                  <a:srgbClr val="212121"/>
                </a:solidFill>
              </a:rPr>
              <a:t>comunicación</a:t>
            </a:r>
            <a:endParaRPr lang="en-US" sz="1600" dirty="0">
              <a:solidFill>
                <a:srgbClr val="212121"/>
              </a:solidFill>
            </a:endParaRPr>
          </a:p>
        </p:txBody>
      </p:sp>
    </p:spTree>
    <p:extLst>
      <p:ext uri="{BB962C8B-B14F-4D97-AF65-F5344CB8AC3E}">
        <p14:creationId xmlns:p14="http://schemas.microsoft.com/office/powerpoint/2010/main" val="332606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98F59C0D-C841-4077-8A86-CFA04BFD6B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9" name="Picture 8">
              <a:extLst>
                <a:ext uri="{FF2B5EF4-FFF2-40B4-BE49-F238E27FC236}">
                  <a16:creationId xmlns:a16="http://schemas.microsoft.com/office/drawing/2014/main" id="{67716107-90BF-4496-9A07-0725F1BFD7D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Rectangle 9">
              <a:extLst>
                <a:ext uri="{FF2B5EF4-FFF2-40B4-BE49-F238E27FC236}">
                  <a16:creationId xmlns:a16="http://schemas.microsoft.com/office/drawing/2014/main" id="{513F9E32-5E2C-4B36-9DD2-C10A9917ED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F688DD-0F85-41C3-8996-F19BE3748A5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 name="Picture 11">
              <a:extLst>
                <a:ext uri="{FF2B5EF4-FFF2-40B4-BE49-F238E27FC236}">
                  <a16:creationId xmlns:a16="http://schemas.microsoft.com/office/drawing/2014/main" id="{A6FD2F11-D24C-49B6-9A36-D99D7A5DC183}"/>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3" name="Straight Connector 13">
            <a:extLst>
              <a:ext uri="{FF2B5EF4-FFF2-40B4-BE49-F238E27FC236}">
                <a16:creationId xmlns:a16="http://schemas.microsoft.com/office/drawing/2014/main" id="{5319E216-CB07-40D9-9253-0C7AADA11B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E7FE386-0AC4-4C92-8682-5974010DA6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82424F-9EF6-458B-AA0B-38E32B55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5AC547-57D3-460D-B42C-0504301E8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609600"/>
            <a:ext cx="109728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8186A0-E03C-44B5-85DC-DCB3DAF04968}"/>
              </a:ext>
            </a:extLst>
          </p:cNvPr>
          <p:cNvSpPr txBox="1">
            <a:spLocks/>
          </p:cNvSpPr>
          <p:nvPr/>
        </p:nvSpPr>
        <p:spPr>
          <a:xfrm>
            <a:off x="1295402" y="982132"/>
            <a:ext cx="9601196" cy="1303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defRPr/>
            </a:pPr>
            <a:r>
              <a:rPr lang="en-US" sz="4400" b="0" i="0" cap="none">
                <a:ln w="3175" cmpd="sng">
                  <a:noFill/>
                </a:ln>
                <a:solidFill>
                  <a:srgbClr val="FFFFFF"/>
                </a:solidFill>
              </a:rPr>
              <a:t>When to refer for ERSES </a:t>
            </a:r>
          </a:p>
        </p:txBody>
      </p:sp>
      <p:sp>
        <p:nvSpPr>
          <p:cNvPr id="3" name="Content Placeholder 2">
            <a:extLst>
              <a:ext uri="{FF2B5EF4-FFF2-40B4-BE49-F238E27FC236}">
                <a16:creationId xmlns:a16="http://schemas.microsoft.com/office/drawing/2014/main" id="{3497BA77-E0F9-4A81-A000-88AD118F1699}"/>
              </a:ext>
            </a:extLst>
          </p:cNvPr>
          <p:cNvSpPr txBox="1">
            <a:spLocks/>
          </p:cNvSpPr>
          <p:nvPr/>
        </p:nvSpPr>
        <p:spPr>
          <a:xfrm>
            <a:off x="1295401" y="1962615"/>
            <a:ext cx="9601196" cy="391325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defTabSz="457200">
              <a:lnSpc>
                <a:spcPct val="110000"/>
              </a:lnSpc>
              <a:spcBef>
                <a:spcPct val="20000"/>
              </a:spcBef>
              <a:spcAft>
                <a:spcPts val="600"/>
              </a:spcAft>
              <a:buSzPct val="115000"/>
              <a:buFont typeface="Arial"/>
              <a:buChar char="•"/>
              <a:defRPr/>
            </a:pPr>
            <a:r>
              <a:rPr lang="en-US" dirty="0">
                <a:solidFill>
                  <a:srgbClr val="FFFFFF"/>
                </a:solidFill>
              </a:rPr>
              <a:t>Students must be:</a:t>
            </a:r>
          </a:p>
          <a:p>
            <a:pPr marL="617220" lvl="1" defTabSz="457200">
              <a:lnSpc>
                <a:spcPct val="110000"/>
              </a:lnSpc>
              <a:spcBef>
                <a:spcPct val="20000"/>
              </a:spcBef>
              <a:spcAft>
                <a:spcPts val="600"/>
              </a:spcAft>
              <a:buSzPct val="115000"/>
              <a:buFont typeface="Arial"/>
              <a:buChar char="•"/>
              <a:defRPr/>
            </a:pPr>
            <a:r>
              <a:rPr lang="en-US" sz="2000" dirty="0">
                <a:solidFill>
                  <a:srgbClr val="FFFFFF"/>
                </a:solidFill>
              </a:rPr>
              <a:t>Special Education eligible OR being concurrently assessed by the district for Special Education</a:t>
            </a:r>
          </a:p>
          <a:p>
            <a:pPr marL="617220" lvl="1" defTabSz="457200">
              <a:lnSpc>
                <a:spcPct val="110000"/>
              </a:lnSpc>
              <a:spcBef>
                <a:spcPct val="20000"/>
              </a:spcBef>
              <a:spcAft>
                <a:spcPts val="600"/>
              </a:spcAft>
              <a:buSzPct val="115000"/>
              <a:buFont typeface="Arial"/>
              <a:buChar char="•"/>
              <a:defRPr/>
            </a:pPr>
            <a:r>
              <a:rPr lang="en-US" sz="2000" dirty="0">
                <a:solidFill>
                  <a:srgbClr val="FFFFFF"/>
                </a:solidFill>
              </a:rPr>
              <a:t> Displaying </a:t>
            </a:r>
            <a:r>
              <a:rPr lang="en-US" sz="2000" b="1" i="1" dirty="0">
                <a:solidFill>
                  <a:srgbClr val="FFFFFF"/>
                </a:solidFill>
              </a:rPr>
              <a:t>serious</a:t>
            </a:r>
            <a:r>
              <a:rPr lang="en-US" sz="2000" dirty="0">
                <a:solidFill>
                  <a:srgbClr val="FFFFFF"/>
                </a:solidFill>
              </a:rPr>
              <a:t>  functional impairments preventing access to education</a:t>
            </a:r>
          </a:p>
          <a:p>
            <a:pPr defTabSz="457200">
              <a:lnSpc>
                <a:spcPct val="110000"/>
              </a:lnSpc>
              <a:spcBef>
                <a:spcPct val="20000"/>
              </a:spcBef>
              <a:spcAft>
                <a:spcPts val="600"/>
              </a:spcAft>
              <a:buSzPct val="115000"/>
              <a:buFont typeface="Arial"/>
              <a:buChar char="•"/>
              <a:defRPr/>
            </a:pPr>
            <a:r>
              <a:rPr lang="en-US" dirty="0">
                <a:solidFill>
                  <a:srgbClr val="FFFFFF"/>
                </a:solidFill>
              </a:rPr>
              <a:t>School team thinks ERSES assessment is necessary</a:t>
            </a:r>
          </a:p>
          <a:p>
            <a:pPr marL="0" indent="0" defTabSz="457200">
              <a:lnSpc>
                <a:spcPct val="110000"/>
              </a:lnSpc>
              <a:spcBef>
                <a:spcPct val="20000"/>
              </a:spcBef>
              <a:spcAft>
                <a:spcPts val="600"/>
              </a:spcAft>
              <a:buSzPct val="115000"/>
              <a:buNone/>
              <a:defRPr/>
            </a:pPr>
            <a:endParaRPr lang="en-US" dirty="0">
              <a:solidFill>
                <a:srgbClr val="FFFFFF"/>
              </a:solidFill>
            </a:endParaRPr>
          </a:p>
          <a:p>
            <a:pPr defTabSz="457200">
              <a:lnSpc>
                <a:spcPct val="110000"/>
              </a:lnSpc>
              <a:spcBef>
                <a:spcPct val="20000"/>
              </a:spcBef>
              <a:spcAft>
                <a:spcPts val="600"/>
              </a:spcAft>
              <a:buSzPct val="115000"/>
              <a:buFont typeface="Arial"/>
              <a:buChar char="•"/>
              <a:defRPr/>
            </a:pPr>
            <a:r>
              <a:rPr lang="en-US" b="1" u="sng" dirty="0">
                <a:solidFill>
                  <a:srgbClr val="FFFFFF"/>
                </a:solidFill>
              </a:rPr>
              <a:t>Best Practice: </a:t>
            </a:r>
            <a:r>
              <a:rPr lang="en-US" b="1" dirty="0">
                <a:solidFill>
                  <a:srgbClr val="FFFFFF"/>
                </a:solidFill>
              </a:rPr>
              <a:t> Lower level of services have been tried consistently for at least 3 months to maintain LRE requirement</a:t>
            </a:r>
          </a:p>
        </p:txBody>
      </p:sp>
    </p:spTree>
    <p:extLst>
      <p:ext uri="{BB962C8B-B14F-4D97-AF65-F5344CB8AC3E}">
        <p14:creationId xmlns:p14="http://schemas.microsoft.com/office/powerpoint/2010/main" val="16028628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86A0-E03C-44B5-85DC-DCB3DAF04968}"/>
              </a:ext>
            </a:extLst>
          </p:cNvPr>
          <p:cNvSpPr txBox="1">
            <a:spLocks/>
          </p:cNvSpPr>
          <p:nvPr/>
        </p:nvSpPr>
        <p:spPr>
          <a:xfrm>
            <a:off x="1295402" y="982132"/>
            <a:ext cx="9601196" cy="1303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defRPr/>
            </a:pPr>
            <a:r>
              <a:rPr lang="es-ES" sz="4400" cap="none" dirty="0">
                <a:ln w="3175" cmpd="sng">
                  <a:noFill/>
                </a:ln>
                <a:solidFill>
                  <a:srgbClr val="FFFFFF"/>
                </a:solidFill>
              </a:rPr>
              <a:t>Cuándo remitir a los ERSES</a:t>
            </a:r>
            <a:r>
              <a:rPr lang="en-US" sz="4400" b="0" i="0" cap="none" dirty="0" smtClean="0">
                <a:ln w="3175" cmpd="sng">
                  <a:noFill/>
                </a:ln>
                <a:solidFill>
                  <a:srgbClr val="FFFFFF"/>
                </a:solidFill>
              </a:rPr>
              <a:t> </a:t>
            </a:r>
            <a:endParaRPr lang="en-US" sz="4400" b="0" i="0" cap="none" dirty="0">
              <a:ln w="3175" cmpd="sng">
                <a:noFill/>
              </a:ln>
              <a:solidFill>
                <a:srgbClr val="FFFFFF"/>
              </a:solidFill>
            </a:endParaRPr>
          </a:p>
        </p:txBody>
      </p:sp>
      <p:sp>
        <p:nvSpPr>
          <p:cNvPr id="3" name="Content Placeholder 2">
            <a:extLst>
              <a:ext uri="{FF2B5EF4-FFF2-40B4-BE49-F238E27FC236}">
                <a16:creationId xmlns:a16="http://schemas.microsoft.com/office/drawing/2014/main" id="{3497BA77-E0F9-4A81-A000-88AD118F1699}"/>
              </a:ext>
            </a:extLst>
          </p:cNvPr>
          <p:cNvSpPr txBox="1">
            <a:spLocks/>
          </p:cNvSpPr>
          <p:nvPr/>
        </p:nvSpPr>
        <p:spPr>
          <a:xfrm>
            <a:off x="1295401" y="1962615"/>
            <a:ext cx="9601196" cy="391325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defTabSz="457200">
              <a:lnSpc>
                <a:spcPct val="110000"/>
              </a:lnSpc>
              <a:spcBef>
                <a:spcPct val="20000"/>
              </a:spcBef>
              <a:spcAft>
                <a:spcPts val="600"/>
              </a:spcAft>
              <a:buSzPct val="115000"/>
              <a:buFont typeface="Arial"/>
              <a:buChar char="•"/>
              <a:defRPr/>
            </a:pPr>
            <a:r>
              <a:rPr lang="en-US" dirty="0">
                <a:solidFill>
                  <a:srgbClr val="FFFFFF"/>
                </a:solidFill>
              </a:rPr>
              <a:t>Los </a:t>
            </a:r>
            <a:r>
              <a:rPr lang="en-US" dirty="0" err="1">
                <a:solidFill>
                  <a:srgbClr val="FFFFFF"/>
                </a:solidFill>
              </a:rPr>
              <a:t>estudiantes</a:t>
            </a:r>
            <a:r>
              <a:rPr lang="en-US" dirty="0">
                <a:solidFill>
                  <a:srgbClr val="FFFFFF"/>
                </a:solidFill>
              </a:rPr>
              <a:t> </a:t>
            </a:r>
            <a:r>
              <a:rPr lang="en-US" dirty="0" err="1">
                <a:solidFill>
                  <a:srgbClr val="FFFFFF"/>
                </a:solidFill>
              </a:rPr>
              <a:t>deben</a:t>
            </a:r>
            <a:r>
              <a:rPr lang="en-US" dirty="0">
                <a:solidFill>
                  <a:srgbClr val="FFFFFF"/>
                </a:solidFill>
              </a:rPr>
              <a:t> </a:t>
            </a:r>
            <a:r>
              <a:rPr lang="en-US" dirty="0" err="1">
                <a:solidFill>
                  <a:srgbClr val="FFFFFF"/>
                </a:solidFill>
              </a:rPr>
              <a:t>ser</a:t>
            </a:r>
            <a:r>
              <a:rPr lang="en-US" dirty="0">
                <a:solidFill>
                  <a:srgbClr val="FFFFFF"/>
                </a:solidFill>
              </a:rPr>
              <a:t>:</a:t>
            </a:r>
          </a:p>
          <a:p>
            <a:pPr marL="617220" lvl="1" defTabSz="457200">
              <a:lnSpc>
                <a:spcPct val="110000"/>
              </a:lnSpc>
              <a:spcBef>
                <a:spcPct val="20000"/>
              </a:spcBef>
              <a:spcAft>
                <a:spcPts val="600"/>
              </a:spcAft>
              <a:buSzPct val="115000"/>
              <a:buFont typeface="Arial"/>
              <a:buChar char="•"/>
              <a:defRPr/>
            </a:pPr>
            <a:r>
              <a:rPr lang="es-ES" sz="2000" dirty="0">
                <a:solidFill>
                  <a:srgbClr val="FFFFFF"/>
                </a:solidFill>
              </a:rPr>
              <a:t>Elegibles para Educación Especial O siendo evaluados al mismo tiempo por el distrito para Educación </a:t>
            </a:r>
            <a:r>
              <a:rPr lang="es-ES" sz="2000" dirty="0" smtClean="0">
                <a:solidFill>
                  <a:srgbClr val="FFFFFF"/>
                </a:solidFill>
              </a:rPr>
              <a:t>Especial</a:t>
            </a:r>
            <a:endParaRPr lang="en-US" sz="2000" dirty="0">
              <a:solidFill>
                <a:srgbClr val="FFFFFF"/>
              </a:solidFill>
            </a:endParaRPr>
          </a:p>
          <a:p>
            <a:pPr marL="617220" lvl="1" defTabSz="457200">
              <a:lnSpc>
                <a:spcPct val="110000"/>
              </a:lnSpc>
              <a:spcBef>
                <a:spcPct val="20000"/>
              </a:spcBef>
              <a:spcAft>
                <a:spcPts val="600"/>
              </a:spcAft>
              <a:buSzPct val="115000"/>
              <a:buFont typeface="Arial"/>
              <a:buChar char="•"/>
              <a:defRPr/>
            </a:pPr>
            <a:r>
              <a:rPr lang="en-US" sz="2000" dirty="0">
                <a:solidFill>
                  <a:srgbClr val="FFFFFF"/>
                </a:solidFill>
              </a:rPr>
              <a:t> </a:t>
            </a:r>
            <a:r>
              <a:rPr lang="es-ES" sz="2000" dirty="0">
                <a:solidFill>
                  <a:srgbClr val="FFFFFF"/>
                </a:solidFill>
              </a:rPr>
              <a:t>Mostrando deficiencias funcionales </a:t>
            </a:r>
            <a:r>
              <a:rPr lang="es-ES" sz="2000" i="1" dirty="0">
                <a:solidFill>
                  <a:srgbClr val="FFFFFF"/>
                </a:solidFill>
              </a:rPr>
              <a:t>graves</a:t>
            </a:r>
            <a:r>
              <a:rPr lang="es-ES" sz="2000" dirty="0">
                <a:solidFill>
                  <a:srgbClr val="FFFFFF"/>
                </a:solidFill>
              </a:rPr>
              <a:t> que impiden el acceso a la educación</a:t>
            </a:r>
            <a:r>
              <a:rPr lang="en-US" sz="2000" dirty="0" smtClean="0">
                <a:solidFill>
                  <a:srgbClr val="FFFFFF"/>
                </a:solidFill>
              </a:rPr>
              <a:t>n</a:t>
            </a:r>
            <a:endParaRPr lang="en-US" sz="2000" dirty="0">
              <a:solidFill>
                <a:srgbClr val="FFFFFF"/>
              </a:solidFill>
            </a:endParaRPr>
          </a:p>
          <a:p>
            <a:pPr defTabSz="457200">
              <a:lnSpc>
                <a:spcPct val="110000"/>
              </a:lnSpc>
              <a:spcBef>
                <a:spcPct val="20000"/>
              </a:spcBef>
              <a:spcAft>
                <a:spcPts val="600"/>
              </a:spcAft>
              <a:buSzPct val="115000"/>
              <a:buFont typeface="Arial"/>
              <a:buChar char="•"/>
              <a:defRPr/>
            </a:pPr>
            <a:r>
              <a:rPr lang="es-ES" dirty="0">
                <a:solidFill>
                  <a:srgbClr val="FFFFFF"/>
                </a:solidFill>
              </a:rPr>
              <a:t>El equipo de la escuela cree que la evaluación de ERSES es </a:t>
            </a:r>
            <a:r>
              <a:rPr lang="es-ES" dirty="0" smtClean="0">
                <a:solidFill>
                  <a:srgbClr val="FFFFFF"/>
                </a:solidFill>
              </a:rPr>
              <a:t>necesaria</a:t>
            </a:r>
            <a:endParaRPr lang="en-US" dirty="0">
              <a:solidFill>
                <a:srgbClr val="FFFFFF"/>
              </a:solidFill>
            </a:endParaRPr>
          </a:p>
          <a:p>
            <a:pPr marL="0" indent="0" defTabSz="457200">
              <a:lnSpc>
                <a:spcPct val="110000"/>
              </a:lnSpc>
              <a:spcBef>
                <a:spcPct val="20000"/>
              </a:spcBef>
              <a:spcAft>
                <a:spcPts val="600"/>
              </a:spcAft>
              <a:buSzPct val="115000"/>
              <a:buNone/>
              <a:defRPr/>
            </a:pPr>
            <a:endParaRPr lang="en-US" dirty="0">
              <a:solidFill>
                <a:srgbClr val="FFFFFF"/>
              </a:solidFill>
            </a:endParaRPr>
          </a:p>
          <a:p>
            <a:pPr defTabSz="457200">
              <a:lnSpc>
                <a:spcPct val="110000"/>
              </a:lnSpc>
              <a:spcBef>
                <a:spcPct val="20000"/>
              </a:spcBef>
              <a:spcAft>
                <a:spcPts val="600"/>
              </a:spcAft>
              <a:buSzPct val="115000"/>
              <a:buFont typeface="Arial"/>
              <a:buChar char="•"/>
              <a:defRPr/>
            </a:pPr>
            <a:r>
              <a:rPr lang="en-US" b="1" u="sng" dirty="0" err="1">
                <a:solidFill>
                  <a:srgbClr val="FFFFFF"/>
                </a:solidFill>
              </a:rPr>
              <a:t>Mejores</a:t>
            </a:r>
            <a:r>
              <a:rPr lang="en-US" b="1" u="sng" dirty="0">
                <a:solidFill>
                  <a:srgbClr val="FFFFFF"/>
                </a:solidFill>
              </a:rPr>
              <a:t> </a:t>
            </a:r>
            <a:r>
              <a:rPr lang="en-US" b="1" u="sng" dirty="0" err="1">
                <a:solidFill>
                  <a:srgbClr val="FFFFFF"/>
                </a:solidFill>
              </a:rPr>
              <a:t>prácticas</a:t>
            </a:r>
            <a:r>
              <a:rPr lang="en-US" b="1" u="sng" dirty="0">
                <a:solidFill>
                  <a:srgbClr val="FFFFFF"/>
                </a:solidFill>
              </a:rPr>
              <a:t>: </a:t>
            </a:r>
            <a:r>
              <a:rPr lang="en-US" b="1" dirty="0" smtClean="0">
                <a:solidFill>
                  <a:srgbClr val="FFFFFF"/>
                </a:solidFill>
              </a:rPr>
              <a:t> </a:t>
            </a:r>
            <a:r>
              <a:rPr lang="es-ES" b="1" dirty="0">
                <a:solidFill>
                  <a:srgbClr val="FFFFFF"/>
                </a:solidFill>
              </a:rPr>
              <a:t>Se ha probado un nivel más bajo de servicios de manera constante durante al menos 3 meses para mantener el requisito del ambiente menos restrictivo (LRE)</a:t>
            </a:r>
            <a:endParaRPr lang="en-US" b="1" dirty="0">
              <a:solidFill>
                <a:srgbClr val="FFFFFF"/>
              </a:solidFill>
            </a:endParaRPr>
          </a:p>
        </p:txBody>
      </p:sp>
    </p:spTree>
    <p:extLst>
      <p:ext uri="{BB962C8B-B14F-4D97-AF65-F5344CB8AC3E}">
        <p14:creationId xmlns:p14="http://schemas.microsoft.com/office/powerpoint/2010/main" val="173013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98F59C0D-C841-4077-8A86-CFA04BFD6B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 name="Picture 9">
              <a:extLst>
                <a:ext uri="{FF2B5EF4-FFF2-40B4-BE49-F238E27FC236}">
                  <a16:creationId xmlns:a16="http://schemas.microsoft.com/office/drawing/2014/main" id="{67716107-90BF-4496-9A07-0725F1BFD7D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10">
              <a:extLst>
                <a:ext uri="{FF2B5EF4-FFF2-40B4-BE49-F238E27FC236}">
                  <a16:creationId xmlns:a16="http://schemas.microsoft.com/office/drawing/2014/main" id="{513F9E32-5E2C-4B36-9DD2-C10A9917ED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F688DD-0F85-41C3-8996-F19BE3748A5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 name="Picture 12">
              <a:extLst>
                <a:ext uri="{FF2B5EF4-FFF2-40B4-BE49-F238E27FC236}">
                  <a16:creationId xmlns:a16="http://schemas.microsoft.com/office/drawing/2014/main" id="{A6FD2F11-D24C-49B6-9A36-D99D7A5DC183}"/>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4" name="Straight Connector 14">
            <a:extLst>
              <a:ext uri="{FF2B5EF4-FFF2-40B4-BE49-F238E27FC236}">
                <a16:creationId xmlns:a16="http://schemas.microsoft.com/office/drawing/2014/main" id="{5319E216-CB07-40D9-9253-0C7AADA11B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6">
            <a:extLst>
              <a:ext uri="{FF2B5EF4-FFF2-40B4-BE49-F238E27FC236}">
                <a16:creationId xmlns:a16="http://schemas.microsoft.com/office/drawing/2014/main" id="{042D3996-BA08-4AC2-948E-02DA85C028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6B6CA78D-2100-44EF-B3DD-CEF1EB3AC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6">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295402" y="982132"/>
            <a:ext cx="9601196" cy="1303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pPr>
            <a:r>
              <a:rPr lang="en-US" sz="4400" b="0" i="0" cap="none">
                <a:ln w="3175" cmpd="sng">
                  <a:noFill/>
                </a:ln>
                <a:solidFill>
                  <a:srgbClr val="212121"/>
                </a:solidFill>
              </a:rPr>
              <a:t>Referral process</a:t>
            </a:r>
          </a:p>
        </p:txBody>
      </p:sp>
      <p:cxnSp>
        <p:nvCxnSpPr>
          <p:cNvPr id="20" name="Straight Connector 20">
            <a:extLst>
              <a:ext uri="{FF2B5EF4-FFF2-40B4-BE49-F238E27FC236}">
                <a16:creationId xmlns:a16="http://schemas.microsoft.com/office/drawing/2014/main" id="{8AEF6D22-D80F-4107-8B30-6AB147A5081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295401" y="2556932"/>
            <a:ext cx="9601196" cy="33189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731520" lvl="1" defTabSz="457200">
              <a:spcBef>
                <a:spcPct val="20000"/>
              </a:spcBef>
              <a:spcAft>
                <a:spcPts val="600"/>
              </a:spcAft>
              <a:buSzPct val="115000"/>
              <a:buFont typeface="Arial"/>
              <a:buChar char="•"/>
              <a:defRPr/>
            </a:pPr>
            <a:r>
              <a:rPr lang="en-US" altLang="en-US">
                <a:solidFill>
                  <a:srgbClr val="373737"/>
                </a:solidFill>
              </a:rPr>
              <a:t>Signed Assessment Plan</a:t>
            </a:r>
          </a:p>
          <a:p>
            <a:pPr marL="1005840" lvl="3" defTabSz="457200">
              <a:spcBef>
                <a:spcPct val="20000"/>
              </a:spcBef>
              <a:spcAft>
                <a:spcPts val="600"/>
              </a:spcAft>
              <a:buSzPct val="115000"/>
              <a:buFont typeface="Arial"/>
              <a:buChar char="•"/>
              <a:defRPr/>
            </a:pPr>
            <a:r>
              <a:rPr lang="en-US" altLang="en-US">
                <a:solidFill>
                  <a:srgbClr val="373737"/>
                </a:solidFill>
              </a:rPr>
              <a:t>Assessment Plan “</a:t>
            </a:r>
            <a:r>
              <a:rPr lang="en-US" altLang="en-US" u="sng">
                <a:solidFill>
                  <a:srgbClr val="373737"/>
                </a:solidFill>
              </a:rPr>
              <a:t>rec’d by</a:t>
            </a:r>
            <a:r>
              <a:rPr lang="en-US" altLang="en-US">
                <a:solidFill>
                  <a:srgbClr val="373737"/>
                </a:solidFill>
              </a:rPr>
              <a:t>” date starts the 60-day assessment timeline</a:t>
            </a:r>
          </a:p>
          <a:p>
            <a:pPr marL="731520" lvl="1" defTabSz="457200">
              <a:spcBef>
                <a:spcPct val="20000"/>
              </a:spcBef>
              <a:spcAft>
                <a:spcPts val="600"/>
              </a:spcAft>
              <a:buSzPct val="115000"/>
              <a:buFont typeface="Arial"/>
              <a:buChar char="•"/>
              <a:defRPr/>
            </a:pPr>
            <a:r>
              <a:rPr lang="en-US" altLang="en-US">
                <a:solidFill>
                  <a:srgbClr val="373737"/>
                </a:solidFill>
              </a:rPr>
              <a:t>Consent for Exchange of Information</a:t>
            </a:r>
          </a:p>
          <a:p>
            <a:pPr marL="731520" lvl="1" defTabSz="457200">
              <a:spcBef>
                <a:spcPct val="20000"/>
              </a:spcBef>
              <a:spcAft>
                <a:spcPts val="600"/>
              </a:spcAft>
              <a:buSzPct val="115000"/>
              <a:buFont typeface="Arial"/>
              <a:buChar char="•"/>
              <a:defRPr/>
            </a:pPr>
            <a:r>
              <a:rPr lang="en-US" altLang="en-US">
                <a:solidFill>
                  <a:srgbClr val="373737"/>
                </a:solidFill>
              </a:rPr>
              <a:t>Background Information form</a:t>
            </a:r>
          </a:p>
          <a:p>
            <a:pPr marL="731520" lvl="1" defTabSz="457200">
              <a:spcBef>
                <a:spcPct val="20000"/>
              </a:spcBef>
              <a:spcAft>
                <a:spcPts val="600"/>
              </a:spcAft>
              <a:buSzPct val="115000"/>
              <a:buFont typeface="Arial"/>
              <a:buChar char="•"/>
              <a:defRPr/>
            </a:pPr>
            <a:r>
              <a:rPr lang="en-US" altLang="en-US">
                <a:solidFill>
                  <a:srgbClr val="373737"/>
                </a:solidFill>
              </a:rPr>
              <a:t>Record of Social/Emotional and Behavioral Interventions</a:t>
            </a:r>
          </a:p>
          <a:p>
            <a:pPr marL="731520" lvl="1" defTabSz="457200">
              <a:spcBef>
                <a:spcPct val="20000"/>
              </a:spcBef>
              <a:spcAft>
                <a:spcPts val="600"/>
              </a:spcAft>
              <a:buSzPct val="115000"/>
              <a:buFont typeface="Arial"/>
              <a:buChar char="•"/>
              <a:defRPr/>
            </a:pPr>
            <a:r>
              <a:rPr lang="en-US" altLang="en-US">
                <a:solidFill>
                  <a:srgbClr val="373737"/>
                </a:solidFill>
              </a:rPr>
              <a:t>Include most recent IEP and psycho-educational report </a:t>
            </a:r>
          </a:p>
          <a:p>
            <a:pPr marL="457200" defTabSz="457200">
              <a:spcBef>
                <a:spcPct val="20000"/>
              </a:spcBef>
              <a:spcAft>
                <a:spcPts val="600"/>
              </a:spcAft>
              <a:buSzPct val="115000"/>
              <a:buFont typeface="Arial"/>
              <a:buChar char="•"/>
              <a:defRPr/>
            </a:pPr>
            <a:r>
              <a:rPr lang="en-US">
                <a:solidFill>
                  <a:srgbClr val="373737"/>
                </a:solidFill>
              </a:rPr>
              <a:t>All required documentation found on the SELPA website: </a:t>
            </a:r>
            <a:r>
              <a:rPr lang="en-US">
                <a:solidFill>
                  <a:srgbClr val="373737"/>
                </a:solidFill>
                <a:hlinkClick r:id="rId7"/>
              </a:rPr>
              <a:t>ERSES forms</a:t>
            </a:r>
            <a:r>
              <a:rPr lang="en-US">
                <a:solidFill>
                  <a:srgbClr val="373737"/>
                </a:solidFill>
              </a:rPr>
              <a:t> </a:t>
            </a:r>
          </a:p>
        </p:txBody>
      </p:sp>
    </p:spTree>
    <p:extLst>
      <p:ext uri="{BB962C8B-B14F-4D97-AF65-F5344CB8AC3E}">
        <p14:creationId xmlns:p14="http://schemas.microsoft.com/office/powerpoint/2010/main" val="283551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EA97-6E11-4E38-8D94-0DF05DF36AB2}"/>
              </a:ext>
            </a:extLst>
          </p:cNvPr>
          <p:cNvSpPr>
            <a:spLocks noGrp="1"/>
          </p:cNvSpPr>
          <p:nvPr>
            <p:ph type="ctrTitle"/>
          </p:nvPr>
        </p:nvSpPr>
        <p:spPr/>
        <p:txBody>
          <a:bodyPr/>
          <a:lstStyle/>
          <a:p>
            <a:r>
              <a:rPr lang="en-US" dirty="0" err="1"/>
              <a:t>Presentación</a:t>
            </a:r>
            <a:r>
              <a:rPr lang="en-US" dirty="0"/>
              <a:t> </a:t>
            </a:r>
            <a:r>
              <a:rPr lang="en-US" dirty="0" smtClean="0"/>
              <a:t>de</a:t>
            </a:r>
            <a:br>
              <a:rPr lang="en-US" dirty="0" smtClean="0"/>
            </a:br>
            <a:r>
              <a:rPr lang="en-US" dirty="0" err="1" smtClean="0"/>
              <a:t>los</a:t>
            </a:r>
            <a:r>
              <a:rPr lang="en-US" dirty="0" smtClean="0"/>
              <a:t> ERSES </a:t>
            </a:r>
            <a:r>
              <a:rPr lang="en-US" dirty="0"/>
              <a:t>y COEDS</a:t>
            </a:r>
          </a:p>
        </p:txBody>
      </p:sp>
      <p:sp>
        <p:nvSpPr>
          <p:cNvPr id="3" name="Subtitle 2">
            <a:extLst>
              <a:ext uri="{FF2B5EF4-FFF2-40B4-BE49-F238E27FC236}">
                <a16:creationId xmlns:a16="http://schemas.microsoft.com/office/drawing/2014/main" id="{4DB907DC-FE88-46EA-9CAB-5AFE9CCE4F56}"/>
              </a:ext>
            </a:extLst>
          </p:cNvPr>
          <p:cNvSpPr>
            <a:spLocks noGrp="1"/>
          </p:cNvSpPr>
          <p:nvPr>
            <p:ph type="subTitle" idx="1"/>
          </p:nvPr>
        </p:nvSpPr>
        <p:spPr/>
        <p:txBody>
          <a:bodyPr>
            <a:normAutofit fontScale="92500" lnSpcReduction="10000"/>
          </a:bodyPr>
          <a:lstStyle/>
          <a:p>
            <a:r>
              <a:rPr lang="en-US" dirty="0" err="1"/>
              <a:t>Presentadores</a:t>
            </a:r>
            <a:r>
              <a:rPr lang="en-US" dirty="0"/>
              <a:t>: </a:t>
            </a:r>
          </a:p>
          <a:p>
            <a:r>
              <a:rPr lang="en-US" sz="1700" dirty="0"/>
              <a:t>Allyson Moncada: </a:t>
            </a:r>
            <a:r>
              <a:rPr lang="en-US" sz="1700" dirty="0" err="1"/>
              <a:t>Administradora</a:t>
            </a:r>
            <a:r>
              <a:rPr lang="en-US" sz="1700" dirty="0"/>
              <a:t> de la </a:t>
            </a:r>
            <a:r>
              <a:rPr lang="en-US" sz="1700" dirty="0" err="1"/>
              <a:t>clínica</a:t>
            </a:r>
            <a:r>
              <a:rPr lang="en-US" sz="1700" dirty="0"/>
              <a:t> VCBH, </a:t>
            </a:r>
            <a:r>
              <a:rPr lang="es-ES" sz="1700" dirty="0"/>
              <a:t>regiones de Simi Valley / </a:t>
            </a:r>
            <a:r>
              <a:rPr lang="es-ES" sz="1700" dirty="0" err="1" smtClean="0"/>
              <a:t>Moorpark</a:t>
            </a:r>
            <a:endParaRPr lang="es-ES" sz="1700" dirty="0" smtClean="0"/>
          </a:p>
          <a:p>
            <a:r>
              <a:rPr lang="en-US" sz="1700" dirty="0" smtClean="0"/>
              <a:t>Aliya </a:t>
            </a:r>
            <a:r>
              <a:rPr lang="en-US" sz="1700" dirty="0"/>
              <a:t>Maki: </a:t>
            </a:r>
            <a:r>
              <a:rPr lang="en-US" sz="1700" dirty="0" err="1"/>
              <a:t>Gerente</a:t>
            </a:r>
            <a:r>
              <a:rPr lang="en-US" sz="1700" dirty="0"/>
              <a:t> del </a:t>
            </a:r>
            <a:r>
              <a:rPr lang="en-US" sz="1700" dirty="0" err="1"/>
              <a:t>Programa</a:t>
            </a:r>
            <a:r>
              <a:rPr lang="en-US" sz="1700" dirty="0"/>
              <a:t> COEDS</a:t>
            </a:r>
          </a:p>
        </p:txBody>
      </p:sp>
    </p:spTree>
    <p:extLst>
      <p:ext uri="{BB962C8B-B14F-4D97-AF65-F5344CB8AC3E}">
        <p14:creationId xmlns:p14="http://schemas.microsoft.com/office/powerpoint/2010/main" val="1045131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5402" y="982132"/>
            <a:ext cx="9601196" cy="1303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457200">
              <a:spcAft>
                <a:spcPts val="600"/>
              </a:spcAft>
            </a:pPr>
            <a:r>
              <a:rPr lang="en-US" sz="4400" cap="none" dirty="0" err="1">
                <a:ln w="3175" cmpd="sng">
                  <a:noFill/>
                </a:ln>
                <a:solidFill>
                  <a:srgbClr val="212121"/>
                </a:solidFill>
              </a:rPr>
              <a:t>Proceso</a:t>
            </a:r>
            <a:r>
              <a:rPr lang="en-US" sz="4400" cap="none" dirty="0">
                <a:ln w="3175" cmpd="sng">
                  <a:noFill/>
                </a:ln>
                <a:solidFill>
                  <a:srgbClr val="212121"/>
                </a:solidFill>
              </a:rPr>
              <a:t> de </a:t>
            </a:r>
            <a:r>
              <a:rPr lang="en-US" sz="4400" cap="none" dirty="0" err="1" smtClean="0">
                <a:ln w="3175" cmpd="sng">
                  <a:noFill/>
                </a:ln>
                <a:solidFill>
                  <a:srgbClr val="212121"/>
                </a:solidFill>
              </a:rPr>
              <a:t>derivación</a:t>
            </a:r>
            <a:endParaRPr lang="en-US" sz="4400" b="0" i="0" cap="none" dirty="0">
              <a:ln w="3175" cmpd="sng">
                <a:noFill/>
              </a:ln>
              <a:solidFill>
                <a:srgbClr val="212121"/>
              </a:solidFill>
            </a:endParaRPr>
          </a:p>
        </p:txBody>
      </p:sp>
      <p:sp>
        <p:nvSpPr>
          <p:cNvPr id="4" name="Content Placeholder 2"/>
          <p:cNvSpPr txBox="1">
            <a:spLocks/>
          </p:cNvSpPr>
          <p:nvPr/>
        </p:nvSpPr>
        <p:spPr>
          <a:xfrm>
            <a:off x="1295401" y="2556932"/>
            <a:ext cx="9601196" cy="331893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731520" lvl="1" defTabSz="457200">
              <a:spcBef>
                <a:spcPct val="20000"/>
              </a:spcBef>
              <a:spcAft>
                <a:spcPts val="600"/>
              </a:spcAft>
              <a:buSzPct val="115000"/>
              <a:buFont typeface="Arial"/>
              <a:buChar char="•"/>
              <a:defRPr/>
            </a:pPr>
            <a:r>
              <a:rPr lang="en-US" altLang="en-US" dirty="0">
                <a:solidFill>
                  <a:srgbClr val="373737"/>
                </a:solidFill>
              </a:rPr>
              <a:t>Plan de </a:t>
            </a:r>
            <a:r>
              <a:rPr lang="en-US" altLang="en-US" dirty="0" err="1">
                <a:solidFill>
                  <a:srgbClr val="373737"/>
                </a:solidFill>
              </a:rPr>
              <a:t>evaluación</a:t>
            </a:r>
            <a:r>
              <a:rPr lang="en-US" altLang="en-US" dirty="0">
                <a:solidFill>
                  <a:srgbClr val="373737"/>
                </a:solidFill>
              </a:rPr>
              <a:t> </a:t>
            </a:r>
            <a:r>
              <a:rPr lang="en-US" altLang="en-US" dirty="0" err="1" smtClean="0">
                <a:solidFill>
                  <a:srgbClr val="373737"/>
                </a:solidFill>
              </a:rPr>
              <a:t>firmado</a:t>
            </a:r>
            <a:endParaRPr lang="en-US" altLang="en-US" dirty="0">
              <a:solidFill>
                <a:srgbClr val="373737"/>
              </a:solidFill>
            </a:endParaRPr>
          </a:p>
          <a:p>
            <a:pPr marL="1005840" lvl="3" defTabSz="457200">
              <a:spcBef>
                <a:spcPct val="20000"/>
              </a:spcBef>
              <a:spcAft>
                <a:spcPts val="600"/>
              </a:spcAft>
              <a:buSzPct val="115000"/>
              <a:buFont typeface="Arial"/>
              <a:buChar char="•"/>
              <a:defRPr/>
            </a:pPr>
            <a:r>
              <a:rPr lang="es-ES" altLang="en-US" dirty="0">
                <a:solidFill>
                  <a:srgbClr val="373737"/>
                </a:solidFill>
              </a:rPr>
              <a:t>La fecha de "recepción" del plan de evaluación comienza el cronograma de evaluación de 60 </a:t>
            </a:r>
            <a:r>
              <a:rPr lang="es-ES" altLang="en-US" dirty="0" smtClean="0">
                <a:solidFill>
                  <a:srgbClr val="373737"/>
                </a:solidFill>
              </a:rPr>
              <a:t>días</a:t>
            </a:r>
            <a:endParaRPr lang="en-US" altLang="en-US" dirty="0">
              <a:solidFill>
                <a:srgbClr val="373737"/>
              </a:solidFill>
            </a:endParaRPr>
          </a:p>
          <a:p>
            <a:pPr marL="731520" lvl="1" defTabSz="457200">
              <a:spcBef>
                <a:spcPct val="20000"/>
              </a:spcBef>
              <a:spcAft>
                <a:spcPts val="600"/>
              </a:spcAft>
              <a:buSzPct val="115000"/>
              <a:buFont typeface="Arial"/>
              <a:buChar char="•"/>
              <a:defRPr/>
            </a:pPr>
            <a:r>
              <a:rPr lang="es-ES" altLang="en-US" dirty="0">
                <a:solidFill>
                  <a:srgbClr val="373737"/>
                </a:solidFill>
              </a:rPr>
              <a:t>Consentimiento para el </a:t>
            </a:r>
            <a:r>
              <a:rPr lang="es-ES" altLang="en-US" dirty="0" smtClean="0">
                <a:solidFill>
                  <a:srgbClr val="373737"/>
                </a:solidFill>
              </a:rPr>
              <a:t>Intercambio </a:t>
            </a:r>
            <a:r>
              <a:rPr lang="es-ES" altLang="en-US" dirty="0">
                <a:solidFill>
                  <a:srgbClr val="373737"/>
                </a:solidFill>
              </a:rPr>
              <a:t>de información</a:t>
            </a:r>
            <a:r>
              <a:rPr lang="en-US" altLang="en-US" dirty="0" smtClean="0">
                <a:solidFill>
                  <a:srgbClr val="373737"/>
                </a:solidFill>
              </a:rPr>
              <a:t>n</a:t>
            </a:r>
            <a:endParaRPr lang="en-US" altLang="en-US" dirty="0">
              <a:solidFill>
                <a:srgbClr val="373737"/>
              </a:solidFill>
            </a:endParaRPr>
          </a:p>
          <a:p>
            <a:pPr marL="731520" lvl="1" defTabSz="457200">
              <a:spcBef>
                <a:spcPct val="20000"/>
              </a:spcBef>
              <a:spcAft>
                <a:spcPts val="600"/>
              </a:spcAft>
              <a:buSzPct val="115000"/>
              <a:buFont typeface="Arial"/>
              <a:buChar char="•"/>
              <a:defRPr/>
            </a:pPr>
            <a:r>
              <a:rPr lang="es-ES" altLang="en-US" dirty="0">
                <a:solidFill>
                  <a:srgbClr val="373737"/>
                </a:solidFill>
              </a:rPr>
              <a:t>Formulario de </a:t>
            </a:r>
            <a:r>
              <a:rPr lang="es-ES" altLang="en-US" dirty="0" smtClean="0">
                <a:solidFill>
                  <a:srgbClr val="373737"/>
                </a:solidFill>
              </a:rPr>
              <a:t>Información </a:t>
            </a:r>
            <a:r>
              <a:rPr lang="es-ES" altLang="en-US" dirty="0">
                <a:solidFill>
                  <a:srgbClr val="373737"/>
                </a:solidFill>
              </a:rPr>
              <a:t>de </a:t>
            </a:r>
            <a:r>
              <a:rPr lang="es-ES" altLang="en-US" dirty="0" smtClean="0">
                <a:solidFill>
                  <a:srgbClr val="373737"/>
                </a:solidFill>
              </a:rPr>
              <a:t>antecedentes</a:t>
            </a:r>
            <a:endParaRPr lang="en-US" altLang="en-US" dirty="0">
              <a:solidFill>
                <a:srgbClr val="373737"/>
              </a:solidFill>
            </a:endParaRPr>
          </a:p>
          <a:p>
            <a:pPr marL="731520" lvl="1" defTabSz="457200">
              <a:spcBef>
                <a:spcPct val="20000"/>
              </a:spcBef>
              <a:spcAft>
                <a:spcPts val="600"/>
              </a:spcAft>
              <a:buSzPct val="115000"/>
              <a:buFont typeface="Arial"/>
              <a:buChar char="•"/>
              <a:defRPr/>
            </a:pPr>
            <a:r>
              <a:rPr lang="es-ES" altLang="en-US" dirty="0">
                <a:solidFill>
                  <a:srgbClr val="373737"/>
                </a:solidFill>
              </a:rPr>
              <a:t>Registro de intervenciones sociales / emocionales y </a:t>
            </a:r>
            <a:r>
              <a:rPr lang="es-ES" altLang="en-US" dirty="0" smtClean="0">
                <a:solidFill>
                  <a:srgbClr val="373737"/>
                </a:solidFill>
              </a:rPr>
              <a:t>conductuales</a:t>
            </a:r>
            <a:endParaRPr lang="en-US" altLang="en-US" dirty="0">
              <a:solidFill>
                <a:srgbClr val="373737"/>
              </a:solidFill>
            </a:endParaRPr>
          </a:p>
          <a:p>
            <a:pPr marL="731520" lvl="1" defTabSz="457200">
              <a:spcBef>
                <a:spcPct val="20000"/>
              </a:spcBef>
              <a:spcAft>
                <a:spcPts val="600"/>
              </a:spcAft>
              <a:buSzPct val="115000"/>
              <a:buFont typeface="Arial"/>
              <a:buChar char="•"/>
              <a:defRPr/>
            </a:pPr>
            <a:r>
              <a:rPr lang="es-ES" altLang="en-US" dirty="0">
                <a:solidFill>
                  <a:srgbClr val="373737"/>
                </a:solidFill>
              </a:rPr>
              <a:t>Incluir el IEP y el informe psicoeducativo más </a:t>
            </a:r>
            <a:r>
              <a:rPr lang="es-ES" altLang="en-US" dirty="0" smtClean="0">
                <a:solidFill>
                  <a:srgbClr val="373737"/>
                </a:solidFill>
              </a:rPr>
              <a:t>reciente</a:t>
            </a:r>
            <a:r>
              <a:rPr lang="en-US" altLang="en-US" dirty="0" smtClean="0">
                <a:solidFill>
                  <a:srgbClr val="373737"/>
                </a:solidFill>
              </a:rPr>
              <a:t> </a:t>
            </a:r>
            <a:endParaRPr lang="en-US" altLang="en-US" dirty="0">
              <a:solidFill>
                <a:srgbClr val="373737"/>
              </a:solidFill>
            </a:endParaRPr>
          </a:p>
          <a:p>
            <a:pPr marL="457200" defTabSz="457200">
              <a:spcBef>
                <a:spcPct val="20000"/>
              </a:spcBef>
              <a:spcAft>
                <a:spcPts val="600"/>
              </a:spcAft>
              <a:buSzPct val="115000"/>
              <a:buFont typeface="Arial"/>
              <a:buChar char="•"/>
              <a:defRPr/>
            </a:pPr>
            <a:r>
              <a:rPr lang="es-ES" dirty="0">
                <a:solidFill>
                  <a:srgbClr val="373737"/>
                </a:solidFill>
              </a:rPr>
              <a:t>Toda la documentación requerida se encuentra en el sitio web de SELPA</a:t>
            </a:r>
            <a:r>
              <a:rPr lang="en-US" dirty="0" smtClean="0">
                <a:solidFill>
                  <a:srgbClr val="373737"/>
                </a:solidFill>
              </a:rPr>
              <a:t>: </a:t>
            </a:r>
            <a:r>
              <a:rPr lang="en-US" dirty="0" err="1">
                <a:solidFill>
                  <a:srgbClr val="373737"/>
                </a:solidFill>
                <a:hlinkClick r:id="rId3"/>
              </a:rPr>
              <a:t>Formularios</a:t>
            </a:r>
            <a:r>
              <a:rPr lang="en-US" dirty="0">
                <a:solidFill>
                  <a:srgbClr val="373737"/>
                </a:solidFill>
                <a:hlinkClick r:id="rId3"/>
              </a:rPr>
              <a:t> de </a:t>
            </a:r>
            <a:r>
              <a:rPr lang="en-US" dirty="0" smtClean="0">
                <a:solidFill>
                  <a:srgbClr val="373737"/>
                </a:solidFill>
                <a:hlinkClick r:id="rId3"/>
              </a:rPr>
              <a:t>ERSES</a:t>
            </a:r>
            <a:r>
              <a:rPr lang="en-US" dirty="0" smtClean="0">
                <a:solidFill>
                  <a:srgbClr val="373737"/>
                </a:solidFill>
              </a:rPr>
              <a:t> </a:t>
            </a:r>
            <a:endParaRPr lang="en-US" dirty="0">
              <a:solidFill>
                <a:srgbClr val="373737"/>
              </a:solidFill>
            </a:endParaRPr>
          </a:p>
        </p:txBody>
      </p:sp>
    </p:spTree>
    <p:extLst>
      <p:ext uri="{BB962C8B-B14F-4D97-AF65-F5344CB8AC3E}">
        <p14:creationId xmlns:p14="http://schemas.microsoft.com/office/powerpoint/2010/main" val="400020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451579" y="2303047"/>
            <a:ext cx="3272093" cy="2674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dirty="0"/>
              <a:t>ERSES for incoming students</a:t>
            </a:r>
            <a:endParaRPr lang="en-US"/>
          </a:p>
        </p:txBody>
      </p:sp>
      <p:graphicFrame>
        <p:nvGraphicFramePr>
          <p:cNvPr id="7" name="Content Placeholder 2">
            <a:extLst>
              <a:ext uri="{FF2B5EF4-FFF2-40B4-BE49-F238E27FC236}">
                <a16:creationId xmlns:a16="http://schemas.microsoft.com/office/drawing/2014/main" id="{688FDE8F-AEF3-4E06-9613-4D691F7B6F37}"/>
              </a:ext>
            </a:extLst>
          </p:cNvPr>
          <p:cNvGraphicFramePr/>
          <p:nvPr>
            <p:extLst>
              <p:ext uri="{D42A27DB-BD31-4B8C-83A1-F6EECF244321}">
                <p14:modId xmlns:p14="http://schemas.microsoft.com/office/powerpoint/2010/main" val="206268493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68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51579" y="2303047"/>
            <a:ext cx="3272093" cy="2674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s-ES" dirty="0"/>
              <a:t>Los ERSES para estudiantes </a:t>
            </a:r>
            <a:r>
              <a:rPr lang="es-ES" dirty="0" smtClean="0"/>
              <a:t>entrante</a:t>
            </a:r>
            <a:r>
              <a:rPr lang="en-US" dirty="0" smtClean="0"/>
              <a:t>s</a:t>
            </a:r>
            <a:endParaRPr lang="en-US" dirty="0"/>
          </a:p>
        </p:txBody>
      </p:sp>
      <p:graphicFrame>
        <p:nvGraphicFramePr>
          <p:cNvPr id="7" name="Content Placeholder 2">
            <a:extLst>
              <a:ext uri="{FF2B5EF4-FFF2-40B4-BE49-F238E27FC236}">
                <a16:creationId xmlns:a16="http://schemas.microsoft.com/office/drawing/2014/main" id="{688FDE8F-AEF3-4E06-9613-4D691F7B6F37}"/>
              </a:ext>
            </a:extLst>
          </p:cNvPr>
          <p:cNvGraphicFramePr/>
          <p:nvPr>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80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EB8E3BF-F464-4900-8994-851061A9AD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3CF6924A-E75D-470C-9504-2E3A3BBAD59A}"/>
              </a:ext>
            </a:extLst>
          </p:cNvPr>
          <p:cNvPicPr>
            <a:picLocks noChangeAspect="1"/>
          </p:cNvPicPr>
          <p:nvPr/>
        </p:nvPicPr>
        <p:blipFill rotWithShape="1">
          <a:blip r:embed="rId3">
            <a:alphaModFix amt="35000"/>
            <a:extLst>
              <a:ext uri="{837473B0-CC2E-450A-ABE3-18F120FF3D39}">
                <a1611:picAttrSrcUrl xmlns="" xmlns:a1611="http://schemas.microsoft.com/office/drawing/2016/11/main" r:id="rId4"/>
              </a:ext>
            </a:extLst>
          </a:blip>
          <a:srcRect r="148"/>
          <a:stretch/>
        </p:blipFill>
        <p:spPr>
          <a:xfrm>
            <a:off x="305" y="10"/>
            <a:ext cx="12191695" cy="6857990"/>
          </a:xfrm>
          <a:prstGeom prst="rect">
            <a:avLst/>
          </a:prstGeom>
        </p:spPr>
      </p:pic>
      <p:sp>
        <p:nvSpPr>
          <p:cNvPr id="2" name="Title 1">
            <a:extLst>
              <a:ext uri="{FF2B5EF4-FFF2-40B4-BE49-F238E27FC236}">
                <a16:creationId xmlns:a16="http://schemas.microsoft.com/office/drawing/2014/main" id="{A5BE7908-785D-4BF1-9AF7-406B1A1543A3}"/>
              </a:ext>
            </a:extLst>
          </p:cNvPr>
          <p:cNvSpPr>
            <a:spLocks noGrp="1"/>
          </p:cNvSpPr>
          <p:nvPr>
            <p:ph type="title"/>
          </p:nvPr>
        </p:nvSpPr>
        <p:spPr>
          <a:xfrm>
            <a:off x="1295402" y="982132"/>
            <a:ext cx="9601196" cy="1303867"/>
          </a:xfrm>
        </p:spPr>
        <p:txBody>
          <a:bodyPr>
            <a:normAutofit/>
          </a:bodyPr>
          <a:lstStyle/>
          <a:p>
            <a:r>
              <a:rPr lang="en-US" dirty="0">
                <a:solidFill>
                  <a:srgbClr val="FFFFFF"/>
                </a:solidFill>
              </a:rPr>
              <a:t>Communication is key</a:t>
            </a:r>
          </a:p>
        </p:txBody>
      </p:sp>
      <p:cxnSp>
        <p:nvCxnSpPr>
          <p:cNvPr id="8" name="Straight Connector 11">
            <a:extLst>
              <a:ext uri="{FF2B5EF4-FFF2-40B4-BE49-F238E27FC236}">
                <a16:creationId xmlns:a16="http://schemas.microsoft.com/office/drawing/2014/main" id="{8E0602D6-3A81-42F8-AE67-1BAAFC967C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3761854-56BC-4B91-8B20-CB58D42F97A8}"/>
              </a:ext>
            </a:extLst>
          </p:cNvPr>
          <p:cNvSpPr>
            <a:spLocks noGrp="1"/>
          </p:cNvSpPr>
          <p:nvPr>
            <p:ph idx="1"/>
          </p:nvPr>
        </p:nvSpPr>
        <p:spPr>
          <a:xfrm>
            <a:off x="1295401" y="2556932"/>
            <a:ext cx="9601196" cy="3318936"/>
          </a:xfrm>
        </p:spPr>
        <p:txBody>
          <a:bodyPr>
            <a:normAutofit/>
          </a:bodyPr>
          <a:lstStyle/>
          <a:p>
            <a:pPr>
              <a:lnSpc>
                <a:spcPct val="90000"/>
              </a:lnSpc>
            </a:pPr>
            <a:r>
              <a:rPr lang="en-US" dirty="0">
                <a:solidFill>
                  <a:srgbClr val="FFFFFF"/>
                </a:solidFill>
              </a:rPr>
              <a:t>Constant communication between school team and  ERSES provider is crucial</a:t>
            </a:r>
          </a:p>
          <a:p>
            <a:pPr>
              <a:lnSpc>
                <a:spcPct val="90000"/>
              </a:lnSpc>
            </a:pPr>
            <a:r>
              <a:rPr lang="en-US" dirty="0">
                <a:solidFill>
                  <a:srgbClr val="FFFFFF"/>
                </a:solidFill>
              </a:rPr>
              <a:t>IEP meetings </a:t>
            </a:r>
          </a:p>
          <a:p>
            <a:pPr>
              <a:lnSpc>
                <a:spcPct val="90000"/>
              </a:lnSpc>
            </a:pPr>
            <a:r>
              <a:rPr lang="en-US" dirty="0">
                <a:solidFill>
                  <a:srgbClr val="FFFFFF"/>
                </a:solidFill>
              </a:rPr>
              <a:t>ERSES clinician needs to be in attendance if services will be discussed</a:t>
            </a:r>
          </a:p>
          <a:p>
            <a:pPr>
              <a:lnSpc>
                <a:spcPct val="90000"/>
              </a:lnSpc>
            </a:pPr>
            <a:r>
              <a:rPr lang="en-US" dirty="0">
                <a:solidFill>
                  <a:srgbClr val="FFFFFF"/>
                </a:solidFill>
              </a:rPr>
              <a:t>ERSES should be invited to all annuals</a:t>
            </a:r>
          </a:p>
          <a:p>
            <a:pPr>
              <a:lnSpc>
                <a:spcPct val="90000"/>
              </a:lnSpc>
            </a:pPr>
            <a:r>
              <a:rPr lang="en-US" dirty="0">
                <a:solidFill>
                  <a:srgbClr val="FFFFFF"/>
                </a:solidFill>
              </a:rPr>
              <a:t>Educating the parents: site team needs to clearly explain to the parent the process for the ERSES referral, who will contact the parent and why</a:t>
            </a:r>
          </a:p>
          <a:p>
            <a:pPr marL="0" indent="0">
              <a:lnSpc>
                <a:spcPct val="90000"/>
              </a:lnSpc>
              <a:buNone/>
            </a:pPr>
            <a:endParaRPr lang="en-US" dirty="0">
              <a:solidFill>
                <a:srgbClr val="FFFFFF"/>
              </a:solidFill>
            </a:endParaRPr>
          </a:p>
        </p:txBody>
      </p:sp>
    </p:spTree>
    <p:extLst>
      <p:ext uri="{BB962C8B-B14F-4D97-AF65-F5344CB8AC3E}">
        <p14:creationId xmlns:p14="http://schemas.microsoft.com/office/powerpoint/2010/main" val="184917933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3CF6924A-E75D-470C-9504-2E3A3BBAD59A}"/>
              </a:ext>
            </a:extLst>
          </p:cNvPr>
          <p:cNvPicPr>
            <a:picLocks noChangeAspect="1"/>
          </p:cNvPicPr>
          <p:nvPr/>
        </p:nvPicPr>
        <p:blipFill rotWithShape="1">
          <a:blip r:embed="rId3">
            <a:alphaModFix amt="35000"/>
            <a:extLst>
              <a:ext uri="{837473B0-CC2E-450A-ABE3-18F120FF3D39}">
                <a1611:picAttrSrcUrl xmlns="" xmlns:a1611="http://schemas.microsoft.com/office/drawing/2016/11/main" r:id="rId4"/>
              </a:ext>
            </a:extLst>
          </a:blip>
          <a:srcRect r="148"/>
          <a:stretch/>
        </p:blipFill>
        <p:spPr>
          <a:xfrm>
            <a:off x="305" y="10"/>
            <a:ext cx="12191695" cy="6857990"/>
          </a:xfrm>
          <a:prstGeom prst="rect">
            <a:avLst/>
          </a:prstGeom>
        </p:spPr>
      </p:pic>
      <p:sp>
        <p:nvSpPr>
          <p:cNvPr id="2" name="Title 1">
            <a:extLst>
              <a:ext uri="{FF2B5EF4-FFF2-40B4-BE49-F238E27FC236}">
                <a16:creationId xmlns:a16="http://schemas.microsoft.com/office/drawing/2014/main" id="{A5BE7908-785D-4BF1-9AF7-406B1A1543A3}"/>
              </a:ext>
            </a:extLst>
          </p:cNvPr>
          <p:cNvSpPr>
            <a:spLocks noGrp="1"/>
          </p:cNvSpPr>
          <p:nvPr>
            <p:ph type="title"/>
          </p:nvPr>
        </p:nvSpPr>
        <p:spPr>
          <a:xfrm>
            <a:off x="1295402" y="982132"/>
            <a:ext cx="9601196" cy="1303867"/>
          </a:xfrm>
        </p:spPr>
        <p:txBody>
          <a:bodyPr>
            <a:normAutofit/>
          </a:bodyPr>
          <a:lstStyle/>
          <a:p>
            <a:r>
              <a:rPr lang="en-US" dirty="0">
                <a:solidFill>
                  <a:srgbClr val="FFFFFF"/>
                </a:solidFill>
              </a:rPr>
              <a:t>La </a:t>
            </a:r>
            <a:r>
              <a:rPr lang="en-US" dirty="0" err="1">
                <a:solidFill>
                  <a:srgbClr val="FFFFFF"/>
                </a:solidFill>
              </a:rPr>
              <a:t>comunicación</a:t>
            </a:r>
            <a:r>
              <a:rPr lang="en-US" dirty="0">
                <a:solidFill>
                  <a:srgbClr val="FFFFFF"/>
                </a:solidFill>
              </a:rPr>
              <a:t> </a:t>
            </a:r>
            <a:r>
              <a:rPr lang="en-US" dirty="0" err="1">
                <a:solidFill>
                  <a:srgbClr val="FFFFFF"/>
                </a:solidFill>
              </a:rPr>
              <a:t>es</a:t>
            </a:r>
            <a:r>
              <a:rPr lang="en-US" dirty="0">
                <a:solidFill>
                  <a:srgbClr val="FFFFFF"/>
                </a:solidFill>
              </a:rPr>
              <a:t> clave</a:t>
            </a:r>
          </a:p>
        </p:txBody>
      </p:sp>
      <p:sp>
        <p:nvSpPr>
          <p:cNvPr id="3" name="Content Placeholder 2">
            <a:extLst>
              <a:ext uri="{FF2B5EF4-FFF2-40B4-BE49-F238E27FC236}">
                <a16:creationId xmlns:a16="http://schemas.microsoft.com/office/drawing/2014/main" id="{73761854-56BC-4B91-8B20-CB58D42F97A8}"/>
              </a:ext>
            </a:extLst>
          </p:cNvPr>
          <p:cNvSpPr>
            <a:spLocks noGrp="1"/>
          </p:cNvSpPr>
          <p:nvPr>
            <p:ph idx="1"/>
          </p:nvPr>
        </p:nvSpPr>
        <p:spPr>
          <a:xfrm>
            <a:off x="1295401" y="2556932"/>
            <a:ext cx="9601196" cy="3318936"/>
          </a:xfrm>
        </p:spPr>
        <p:txBody>
          <a:bodyPr>
            <a:normAutofit lnSpcReduction="10000"/>
          </a:bodyPr>
          <a:lstStyle/>
          <a:p>
            <a:pPr>
              <a:lnSpc>
                <a:spcPct val="90000"/>
              </a:lnSpc>
            </a:pPr>
            <a:r>
              <a:rPr lang="es-ES" dirty="0">
                <a:solidFill>
                  <a:srgbClr val="FFFFFF"/>
                </a:solidFill>
              </a:rPr>
              <a:t>La comunicación constante entre el equipo de la escuela y el proveedor de ERSES es </a:t>
            </a:r>
            <a:r>
              <a:rPr lang="es-ES" dirty="0" smtClean="0">
                <a:solidFill>
                  <a:srgbClr val="FFFFFF"/>
                </a:solidFill>
              </a:rPr>
              <a:t>crucial</a:t>
            </a:r>
          </a:p>
          <a:p>
            <a:pPr>
              <a:lnSpc>
                <a:spcPct val="90000"/>
              </a:lnSpc>
            </a:pPr>
            <a:r>
              <a:rPr lang="es-ES" dirty="0" smtClean="0">
                <a:solidFill>
                  <a:srgbClr val="FFFFFF"/>
                </a:solidFill>
              </a:rPr>
              <a:t>Reuniones del </a:t>
            </a:r>
            <a:r>
              <a:rPr lang="en-US" dirty="0" smtClean="0">
                <a:solidFill>
                  <a:srgbClr val="FFFFFF"/>
                </a:solidFill>
              </a:rPr>
              <a:t>IEP </a:t>
            </a:r>
            <a:endParaRPr lang="en-US" dirty="0">
              <a:solidFill>
                <a:srgbClr val="FFFFFF"/>
              </a:solidFill>
            </a:endParaRPr>
          </a:p>
          <a:p>
            <a:pPr>
              <a:lnSpc>
                <a:spcPct val="90000"/>
              </a:lnSpc>
            </a:pPr>
            <a:r>
              <a:rPr lang="es-ES" dirty="0">
                <a:solidFill>
                  <a:srgbClr val="FFFFFF"/>
                </a:solidFill>
              </a:rPr>
              <a:t>El </a:t>
            </a:r>
            <a:r>
              <a:rPr lang="es-ES" dirty="0" smtClean="0">
                <a:solidFill>
                  <a:srgbClr val="FFFFFF"/>
                </a:solidFill>
              </a:rPr>
              <a:t>clínico </a:t>
            </a:r>
            <a:r>
              <a:rPr lang="es-ES" dirty="0">
                <a:solidFill>
                  <a:srgbClr val="FFFFFF"/>
                </a:solidFill>
              </a:rPr>
              <a:t>de ERSES debe estar presente si se discutirán los </a:t>
            </a:r>
            <a:r>
              <a:rPr lang="es-ES" dirty="0" smtClean="0">
                <a:solidFill>
                  <a:srgbClr val="FFFFFF"/>
                </a:solidFill>
              </a:rPr>
              <a:t>servicios</a:t>
            </a:r>
            <a:endParaRPr lang="en-US" dirty="0">
              <a:solidFill>
                <a:srgbClr val="FFFFFF"/>
              </a:solidFill>
            </a:endParaRPr>
          </a:p>
          <a:p>
            <a:pPr>
              <a:lnSpc>
                <a:spcPct val="90000"/>
              </a:lnSpc>
            </a:pPr>
            <a:r>
              <a:rPr lang="es-ES" dirty="0">
                <a:solidFill>
                  <a:srgbClr val="FFFFFF"/>
                </a:solidFill>
              </a:rPr>
              <a:t>ERSES debe ser invitado a todas las </a:t>
            </a:r>
            <a:r>
              <a:rPr lang="es-ES" dirty="0" smtClean="0">
                <a:solidFill>
                  <a:srgbClr val="FFFFFF"/>
                </a:solidFill>
              </a:rPr>
              <a:t>reuniones anuale</a:t>
            </a:r>
            <a:r>
              <a:rPr lang="en-US" dirty="0" smtClean="0">
                <a:solidFill>
                  <a:srgbClr val="FFFFFF"/>
                </a:solidFill>
              </a:rPr>
              <a:t>s</a:t>
            </a:r>
            <a:endParaRPr lang="en-US" dirty="0">
              <a:solidFill>
                <a:srgbClr val="FFFFFF"/>
              </a:solidFill>
            </a:endParaRPr>
          </a:p>
          <a:p>
            <a:pPr>
              <a:lnSpc>
                <a:spcPct val="90000"/>
              </a:lnSpc>
            </a:pPr>
            <a:r>
              <a:rPr lang="es-ES" dirty="0">
                <a:solidFill>
                  <a:srgbClr val="FFFFFF"/>
                </a:solidFill>
              </a:rPr>
              <a:t>Educar a los padres: el equipo del sitio debe explicar claramente a los padres el proceso para la </a:t>
            </a:r>
            <a:r>
              <a:rPr lang="es-ES" dirty="0" smtClean="0">
                <a:solidFill>
                  <a:srgbClr val="FFFFFF"/>
                </a:solidFill>
              </a:rPr>
              <a:t>derivación a </a:t>
            </a:r>
            <a:r>
              <a:rPr lang="es-ES" dirty="0">
                <a:solidFill>
                  <a:srgbClr val="FFFFFF"/>
                </a:solidFill>
              </a:rPr>
              <a:t>ERSES, quién se comunicará con los padres y por </a:t>
            </a:r>
            <a:r>
              <a:rPr lang="es-ES" dirty="0" smtClean="0">
                <a:solidFill>
                  <a:srgbClr val="FFFFFF"/>
                </a:solidFill>
              </a:rPr>
              <a:t>qué</a:t>
            </a:r>
            <a:endParaRPr lang="en-US" dirty="0">
              <a:solidFill>
                <a:srgbClr val="FFFFFF"/>
              </a:solidFill>
            </a:endParaRPr>
          </a:p>
          <a:p>
            <a:pPr marL="0" indent="0">
              <a:lnSpc>
                <a:spcPct val="90000"/>
              </a:lnSpc>
              <a:buNone/>
            </a:pPr>
            <a:endParaRPr lang="en-US" dirty="0">
              <a:solidFill>
                <a:srgbClr val="FFFFFF"/>
              </a:solidFill>
            </a:endParaRPr>
          </a:p>
        </p:txBody>
      </p:sp>
    </p:spTree>
    <p:extLst>
      <p:ext uri="{BB962C8B-B14F-4D97-AF65-F5344CB8AC3E}">
        <p14:creationId xmlns:p14="http://schemas.microsoft.com/office/powerpoint/2010/main" val="15072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43C8-FF87-47DA-9792-40FA787C3665}"/>
              </a:ext>
            </a:extLst>
          </p:cNvPr>
          <p:cNvSpPr>
            <a:spLocks noGrp="1"/>
          </p:cNvSpPr>
          <p:nvPr>
            <p:ph type="title"/>
          </p:nvPr>
        </p:nvSpPr>
        <p:spPr/>
        <p:txBody>
          <a:bodyPr/>
          <a:lstStyle/>
          <a:p>
            <a:r>
              <a:rPr lang="en-US" dirty="0"/>
              <a:t>ERSES and Post-COVID</a:t>
            </a:r>
          </a:p>
        </p:txBody>
      </p:sp>
      <p:sp>
        <p:nvSpPr>
          <p:cNvPr id="3" name="Content Placeholder 2">
            <a:extLst>
              <a:ext uri="{FF2B5EF4-FFF2-40B4-BE49-F238E27FC236}">
                <a16:creationId xmlns:a16="http://schemas.microsoft.com/office/drawing/2014/main" id="{1FA663D3-F1AF-4481-852B-524850FC48DA}"/>
              </a:ext>
            </a:extLst>
          </p:cNvPr>
          <p:cNvSpPr>
            <a:spLocks noGrp="1"/>
          </p:cNvSpPr>
          <p:nvPr>
            <p:ph idx="1"/>
          </p:nvPr>
        </p:nvSpPr>
        <p:spPr/>
        <p:txBody>
          <a:bodyPr/>
          <a:lstStyle/>
          <a:p>
            <a:r>
              <a:rPr lang="en-US" dirty="0"/>
              <a:t>ERSES Clinicians are providing services in-person </a:t>
            </a:r>
          </a:p>
          <a:p>
            <a:r>
              <a:rPr lang="en-US" dirty="0"/>
              <a:t>Increase in referrals </a:t>
            </a:r>
          </a:p>
          <a:p>
            <a:r>
              <a:rPr lang="en-US" dirty="0"/>
              <a:t>Revisit service need for clients who are not accessing services </a:t>
            </a:r>
          </a:p>
          <a:p>
            <a:r>
              <a:rPr lang="en-US" dirty="0"/>
              <a:t>VCBH will follow State health orders issued by the California Department of Public Health (CDPH). </a:t>
            </a:r>
          </a:p>
          <a:p>
            <a:endParaRPr lang="en-US" dirty="0"/>
          </a:p>
          <a:p>
            <a:endParaRPr lang="en-US" dirty="0"/>
          </a:p>
        </p:txBody>
      </p:sp>
    </p:spTree>
    <p:extLst>
      <p:ext uri="{BB962C8B-B14F-4D97-AF65-F5344CB8AC3E}">
        <p14:creationId xmlns:p14="http://schemas.microsoft.com/office/powerpoint/2010/main" val="212475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43C8-FF87-47DA-9792-40FA787C3665}"/>
              </a:ext>
            </a:extLst>
          </p:cNvPr>
          <p:cNvSpPr>
            <a:spLocks noGrp="1"/>
          </p:cNvSpPr>
          <p:nvPr>
            <p:ph type="title"/>
          </p:nvPr>
        </p:nvSpPr>
        <p:spPr/>
        <p:txBody>
          <a:bodyPr/>
          <a:lstStyle/>
          <a:p>
            <a:r>
              <a:rPr lang="en-US" dirty="0"/>
              <a:t>ERSES y p</a:t>
            </a:r>
            <a:r>
              <a:rPr lang="en-US" dirty="0" smtClean="0"/>
              <a:t>ost COVID</a:t>
            </a:r>
            <a:endParaRPr lang="en-US" dirty="0"/>
          </a:p>
        </p:txBody>
      </p:sp>
      <p:sp>
        <p:nvSpPr>
          <p:cNvPr id="3" name="Content Placeholder 2">
            <a:extLst>
              <a:ext uri="{FF2B5EF4-FFF2-40B4-BE49-F238E27FC236}">
                <a16:creationId xmlns:a16="http://schemas.microsoft.com/office/drawing/2014/main" id="{1FA663D3-F1AF-4481-852B-524850FC48DA}"/>
              </a:ext>
            </a:extLst>
          </p:cNvPr>
          <p:cNvSpPr>
            <a:spLocks noGrp="1"/>
          </p:cNvSpPr>
          <p:nvPr>
            <p:ph idx="1"/>
          </p:nvPr>
        </p:nvSpPr>
        <p:spPr/>
        <p:txBody>
          <a:bodyPr/>
          <a:lstStyle/>
          <a:p>
            <a:r>
              <a:rPr lang="es-ES" dirty="0"/>
              <a:t>Los médicos de ERSES brindan servicios en </a:t>
            </a:r>
            <a:r>
              <a:rPr lang="es-ES" dirty="0" smtClean="0"/>
              <a:t>persona</a:t>
            </a:r>
            <a:r>
              <a:rPr lang="en-US" dirty="0" smtClean="0"/>
              <a:t> </a:t>
            </a:r>
            <a:endParaRPr lang="en-US" dirty="0"/>
          </a:p>
          <a:p>
            <a:r>
              <a:rPr lang="en-US" dirty="0" err="1"/>
              <a:t>Aumento</a:t>
            </a:r>
            <a:r>
              <a:rPr lang="en-US" dirty="0"/>
              <a:t> de </a:t>
            </a:r>
            <a:r>
              <a:rPr lang="en-US" dirty="0" err="1" smtClean="0"/>
              <a:t>referencias</a:t>
            </a:r>
            <a:r>
              <a:rPr lang="en-US" dirty="0" smtClean="0"/>
              <a:t> </a:t>
            </a:r>
            <a:endParaRPr lang="en-US" dirty="0"/>
          </a:p>
          <a:p>
            <a:r>
              <a:rPr lang="es-ES" dirty="0"/>
              <a:t>Revisar la necesidad de servicio de los clientes que no acceden a los </a:t>
            </a:r>
            <a:r>
              <a:rPr lang="es-ES" dirty="0" smtClean="0"/>
              <a:t>servicios</a:t>
            </a:r>
            <a:r>
              <a:rPr lang="en-US" dirty="0" smtClean="0"/>
              <a:t> </a:t>
            </a:r>
            <a:endParaRPr lang="en-US" dirty="0"/>
          </a:p>
          <a:p>
            <a:r>
              <a:rPr lang="es-ES" dirty="0"/>
              <a:t>VCBH seguirá las órdenes de salud estatales emitidas por el Departamento de Salud Pública de California (CDPH</a:t>
            </a:r>
            <a:r>
              <a:rPr lang="es-ES" dirty="0" smtClean="0"/>
              <a:t>)</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3986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2057400" y="914400"/>
            <a:ext cx="8229600" cy="1143000"/>
          </a:xfrm>
        </p:spPr>
        <p:txBody>
          <a:bodyPr>
            <a:normAutofit/>
          </a:bodyPr>
          <a:lstStyle/>
          <a:p>
            <a:pPr algn="ctr">
              <a:defRPr/>
            </a:pPr>
            <a:r>
              <a:rPr sz="3200" dirty="0">
                <a:solidFill>
                  <a:srgbClr val="002060"/>
                </a:solidFill>
                <a:latin typeface="Arial Black" panose="020B0A04020102020204" pitchFamily="34" charset="0"/>
              </a:rPr>
              <a:t>It is time to</a:t>
            </a:r>
            <a:r>
              <a:rPr lang="en-US" sz="3200" dirty="0">
                <a:solidFill>
                  <a:srgbClr val="002060"/>
                </a:solidFill>
                <a:latin typeface="Arial Black" panose="020B0A04020102020204" pitchFamily="34" charset="0"/>
              </a:rPr>
              <a:t> add additional supports</a:t>
            </a:r>
            <a:r>
              <a:rPr sz="3200" dirty="0">
                <a:solidFill>
                  <a:srgbClr val="002060"/>
                </a:solidFill>
                <a:latin typeface="Arial Black" panose="020B0A04020102020204" pitchFamily="34" charset="0"/>
              </a:rPr>
              <a:t> when….</a:t>
            </a:r>
          </a:p>
        </p:txBody>
      </p:sp>
      <p:sp>
        <p:nvSpPr>
          <p:cNvPr id="215" name="Shape 215"/>
          <p:cNvSpPr>
            <a:spLocks noGrp="1"/>
          </p:cNvSpPr>
          <p:nvPr>
            <p:ph idx="1"/>
          </p:nvPr>
        </p:nvSpPr>
        <p:spPr>
          <a:xfrm>
            <a:off x="2057400" y="2895600"/>
            <a:ext cx="8229600" cy="3124200"/>
          </a:xfrm>
        </p:spPr>
        <p:txBody>
          <a:bodyPr>
            <a:normAutofit lnSpcReduction="10000"/>
          </a:bodyPr>
          <a:lstStyle/>
          <a:p>
            <a:pPr fontAlgn="auto">
              <a:lnSpc>
                <a:spcPct val="90000"/>
              </a:lnSpc>
              <a:buClr>
                <a:schemeClr val="accent2"/>
              </a:buClr>
              <a:buFont typeface="Arial" panose="020B0604020202020204" pitchFamily="34" charset="0"/>
              <a:buChar char="•"/>
              <a:defRPr/>
            </a:pPr>
            <a:r>
              <a:rPr lang="en-US" sz="2400" dirty="0">
                <a:latin typeface="Arial Rounded MT Bold" panose="020F0704030504030204" pitchFamily="34" charset="0"/>
              </a:rPr>
              <a:t>ERSES</a:t>
            </a:r>
            <a:r>
              <a:rPr sz="2400" dirty="0">
                <a:latin typeface="Arial Rounded MT Bold" panose="020F0704030504030204" pitchFamily="34" charset="0"/>
              </a:rPr>
              <a:t> clinician is functioning as a crisis service</a:t>
            </a: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Need for more intensive work in the home </a:t>
            </a:r>
            <a:endParaRPr lang="en-US" sz="2400" dirty="0">
              <a:latin typeface="Arial Rounded MT Bold" panose="020F0704030504030204" pitchFamily="34" charset="0"/>
            </a:endParaRP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Need for more intensive family work </a:t>
            </a:r>
            <a:endParaRPr lang="en-US" sz="2400" dirty="0">
              <a:latin typeface="Arial Rounded MT Bold" panose="020F0704030504030204" pitchFamily="34" charset="0"/>
            </a:endParaRP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Ongoing need for multiple sessions each week</a:t>
            </a: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Frequent </a:t>
            </a:r>
            <a:r>
              <a:rPr lang="en-US" sz="2400" dirty="0">
                <a:latin typeface="Arial Rounded MT Bold" panose="020F0704030504030204" pitchFamily="34" charset="0"/>
              </a:rPr>
              <a:t>crisis</a:t>
            </a:r>
            <a:r>
              <a:rPr sz="2400" dirty="0">
                <a:latin typeface="Arial Rounded MT Bold" panose="020F0704030504030204" pitchFamily="34" charset="0"/>
              </a:rPr>
              <a:t> c</a:t>
            </a:r>
            <a:r>
              <a:rPr lang="en-US" sz="2400" dirty="0">
                <a:latin typeface="Arial Rounded MT Bold" panose="020F0704030504030204" pitchFamily="34" charset="0"/>
              </a:rPr>
              <a:t>alls/5150s                   </a:t>
            </a:r>
            <a:endParaRPr sz="2400" dirty="0">
              <a:latin typeface="Arial Rounded MT Bold" panose="020F0704030504030204" pitchFamily="34" charset="0"/>
            </a:endParaRP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Regular danger to self or others</a:t>
            </a:r>
          </a:p>
          <a:p>
            <a:pPr fontAlgn="auto">
              <a:lnSpc>
                <a:spcPct val="90000"/>
              </a:lnSpc>
              <a:buClr>
                <a:schemeClr val="accent2"/>
              </a:buClr>
              <a:buFont typeface="Arial" panose="020B0604020202020204" pitchFamily="34" charset="0"/>
              <a:buChar char="•"/>
              <a:defRPr/>
            </a:pPr>
            <a:r>
              <a:rPr sz="2400" dirty="0">
                <a:latin typeface="Arial Rounded MT Bold" panose="020F0704030504030204" pitchFamily="34" charset="0"/>
              </a:rPr>
              <a:t>Ongoing police involvement</a:t>
            </a:r>
            <a:endParaRPr lang="en-US" sz="2400" dirty="0">
              <a:latin typeface="Arial Rounded MT Bold" panose="020F0704030504030204" pitchFamily="34" charset="0"/>
            </a:endParaRPr>
          </a:p>
          <a:p>
            <a:pPr>
              <a:lnSpc>
                <a:spcPct val="90000"/>
              </a:lnSpc>
              <a:spcBef>
                <a:spcPts val="600"/>
              </a:spcBef>
              <a:defRPr sz="1800"/>
            </a:pPr>
            <a:endParaRPr sz="2800" dirty="0"/>
          </a:p>
        </p:txBody>
      </p:sp>
      <p:pic>
        <p:nvPicPr>
          <p:cNvPr id="99331" name="Picture 4"/>
          <p:cNvPicPr>
            <a:picLocks noChangeAspect="1"/>
          </p:cNvPicPr>
          <p:nvPr/>
        </p:nvPicPr>
        <p:blipFill>
          <a:blip r:embed="rId3"/>
          <a:srcRect/>
          <a:stretch>
            <a:fillRect/>
          </a:stretch>
        </p:blipFill>
        <p:spPr bwMode="auto">
          <a:xfrm>
            <a:off x="8458200" y="5091113"/>
            <a:ext cx="1447800"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2057400" y="914400"/>
            <a:ext cx="8229600" cy="1143000"/>
          </a:xfrm>
        </p:spPr>
        <p:txBody>
          <a:bodyPr>
            <a:normAutofit/>
          </a:bodyPr>
          <a:lstStyle/>
          <a:p>
            <a:pPr>
              <a:defRPr/>
            </a:pPr>
            <a:r>
              <a:rPr lang="es-ES" sz="3200" dirty="0">
                <a:solidFill>
                  <a:srgbClr val="002060"/>
                </a:solidFill>
                <a:latin typeface="Arial Black" panose="020B0A04020102020204" pitchFamily="34" charset="0"/>
              </a:rPr>
              <a:t>Es hora de agregar apoyos adicionales cuando</a:t>
            </a:r>
            <a:r>
              <a:rPr sz="3200" dirty="0" smtClean="0">
                <a:solidFill>
                  <a:srgbClr val="002060"/>
                </a:solidFill>
                <a:latin typeface="Arial Black" panose="020B0A04020102020204" pitchFamily="34" charset="0"/>
              </a:rPr>
              <a:t>….</a:t>
            </a:r>
            <a:endParaRPr sz="3200" dirty="0">
              <a:solidFill>
                <a:srgbClr val="002060"/>
              </a:solidFill>
              <a:latin typeface="Arial Black" panose="020B0A04020102020204" pitchFamily="34" charset="0"/>
            </a:endParaRPr>
          </a:p>
        </p:txBody>
      </p:sp>
      <p:sp>
        <p:nvSpPr>
          <p:cNvPr id="215" name="Shape 215"/>
          <p:cNvSpPr>
            <a:spLocks noGrp="1"/>
          </p:cNvSpPr>
          <p:nvPr>
            <p:ph idx="1"/>
          </p:nvPr>
        </p:nvSpPr>
        <p:spPr>
          <a:xfrm>
            <a:off x="2057400" y="2895600"/>
            <a:ext cx="8229600" cy="3124200"/>
          </a:xfrm>
        </p:spPr>
        <p:txBody>
          <a:bodyPr>
            <a:normAutofit fontScale="92500" lnSpcReduction="10000"/>
          </a:bodyPr>
          <a:lstStyle/>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El médico de ERSES funciona como un servicio de </a:t>
            </a:r>
            <a:r>
              <a:rPr lang="es-ES" dirty="0" smtClean="0">
                <a:latin typeface="Arial Rounded MT Bold" panose="020F0704030504030204" pitchFamily="34" charset="0"/>
              </a:rPr>
              <a:t>crisis</a:t>
            </a:r>
            <a:endParaRPr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Necesidad de un trabajo más intensivo en el </a:t>
            </a:r>
            <a:r>
              <a:rPr lang="es-ES" dirty="0" smtClean="0">
                <a:latin typeface="Arial Rounded MT Bold" panose="020F0704030504030204" pitchFamily="34" charset="0"/>
              </a:rPr>
              <a:t>hogar</a:t>
            </a:r>
            <a:r>
              <a:rPr sz="2400" dirty="0" smtClean="0">
                <a:latin typeface="Arial Rounded MT Bold" panose="020F0704030504030204" pitchFamily="34" charset="0"/>
              </a:rPr>
              <a:t> </a:t>
            </a:r>
            <a:endParaRPr lang="en-US"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Necesidad de un trabajo familiar más </a:t>
            </a:r>
            <a:r>
              <a:rPr lang="es-ES" dirty="0" smtClean="0">
                <a:latin typeface="Arial Rounded MT Bold" panose="020F0704030504030204" pitchFamily="34" charset="0"/>
              </a:rPr>
              <a:t>intensivo</a:t>
            </a:r>
            <a:r>
              <a:rPr sz="2400" dirty="0" smtClean="0">
                <a:latin typeface="Arial Rounded MT Bold" panose="020F0704030504030204" pitchFamily="34" charset="0"/>
              </a:rPr>
              <a:t> </a:t>
            </a:r>
            <a:endParaRPr lang="en-US"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Necesidad continua de múltiples sesiones cada </a:t>
            </a:r>
            <a:r>
              <a:rPr lang="es-ES" dirty="0" smtClean="0">
                <a:latin typeface="Arial Rounded MT Bold" panose="020F0704030504030204" pitchFamily="34" charset="0"/>
              </a:rPr>
              <a:t>semana</a:t>
            </a:r>
            <a:endParaRPr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Llamadas frecuentes de crisis o de </a:t>
            </a:r>
            <a:r>
              <a:rPr lang="es-ES" dirty="0" smtClean="0">
                <a:latin typeface="Arial Rounded MT Bold" panose="020F0704030504030204" pitchFamily="34" charset="0"/>
              </a:rPr>
              <a:t>5150</a:t>
            </a:r>
            <a:r>
              <a:rPr lang="en-US" sz="2400" dirty="0" smtClean="0">
                <a:latin typeface="Arial Rounded MT Bold" panose="020F0704030504030204" pitchFamily="34" charset="0"/>
              </a:rPr>
              <a:t>                   </a:t>
            </a:r>
            <a:endParaRPr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Peligro habitual para sí mismo o para los </a:t>
            </a:r>
            <a:r>
              <a:rPr lang="es-ES" dirty="0" smtClean="0">
                <a:latin typeface="Arial Rounded MT Bold" panose="020F0704030504030204" pitchFamily="34" charset="0"/>
              </a:rPr>
              <a:t>demás</a:t>
            </a:r>
            <a:endParaRPr sz="2400" dirty="0">
              <a:latin typeface="Arial Rounded MT Bold" panose="020F0704030504030204" pitchFamily="34" charset="0"/>
            </a:endParaRPr>
          </a:p>
          <a:p>
            <a:pPr>
              <a:lnSpc>
                <a:spcPct val="90000"/>
              </a:lnSpc>
              <a:buClr>
                <a:schemeClr val="accent2"/>
              </a:buClr>
              <a:buFont typeface="Arial" panose="020B0604020202020204" pitchFamily="34" charset="0"/>
              <a:buChar char="•"/>
              <a:defRPr/>
            </a:pPr>
            <a:r>
              <a:rPr lang="es-ES" dirty="0">
                <a:latin typeface="Arial Rounded MT Bold" panose="020F0704030504030204" pitchFamily="34" charset="0"/>
              </a:rPr>
              <a:t>Participación continua de la </a:t>
            </a:r>
            <a:r>
              <a:rPr lang="es-ES" dirty="0" smtClean="0">
                <a:latin typeface="Arial Rounded MT Bold" panose="020F0704030504030204" pitchFamily="34" charset="0"/>
              </a:rPr>
              <a:t>policía</a:t>
            </a:r>
            <a:endParaRPr lang="en-US" sz="2400" dirty="0">
              <a:latin typeface="Arial Rounded MT Bold" panose="020F0704030504030204" pitchFamily="34" charset="0"/>
            </a:endParaRPr>
          </a:p>
          <a:p>
            <a:pPr>
              <a:lnSpc>
                <a:spcPct val="90000"/>
              </a:lnSpc>
              <a:spcBef>
                <a:spcPts val="600"/>
              </a:spcBef>
              <a:defRPr sz="1800"/>
            </a:pPr>
            <a:endParaRPr sz="2800" dirty="0"/>
          </a:p>
        </p:txBody>
      </p:sp>
      <p:pic>
        <p:nvPicPr>
          <p:cNvPr id="99331" name="Picture 4"/>
          <p:cNvPicPr>
            <a:picLocks noChangeAspect="1"/>
          </p:cNvPicPr>
          <p:nvPr/>
        </p:nvPicPr>
        <p:blipFill>
          <a:blip r:embed="rId3"/>
          <a:srcRect/>
          <a:stretch>
            <a:fillRect/>
          </a:stretch>
        </p:blipFill>
        <p:spPr bwMode="auto">
          <a:xfrm>
            <a:off x="8458200" y="5091113"/>
            <a:ext cx="1447800" cy="1219200"/>
          </a:xfrm>
          <a:prstGeom prst="rect">
            <a:avLst/>
          </a:prstGeom>
          <a:noFill/>
          <a:ln w="9525">
            <a:noFill/>
            <a:miter lim="800000"/>
            <a:headEnd/>
            <a:tailEnd/>
          </a:ln>
        </p:spPr>
      </p:pic>
    </p:spTree>
    <p:extLst>
      <p:ext uri="{BB962C8B-B14F-4D97-AF65-F5344CB8AC3E}">
        <p14:creationId xmlns:p14="http://schemas.microsoft.com/office/powerpoint/2010/main" val="28894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1981200" y="838200"/>
            <a:ext cx="8229600" cy="1143000"/>
          </a:xfrm>
        </p:spPr>
        <p:txBody>
          <a:bodyPr>
            <a:noAutofit/>
          </a:bodyPr>
          <a:lstStyle>
            <a:lvl1pPr defTabSz="832104">
              <a:defRPr sz="3549"/>
            </a:lvl1pPr>
          </a:lstStyle>
          <a:p>
            <a:pPr algn="ctr" defTabSz="457200">
              <a:defRPr/>
            </a:pPr>
            <a:r>
              <a:rPr sz="3600" dirty="0">
                <a:solidFill>
                  <a:srgbClr val="002060"/>
                </a:solidFill>
                <a:latin typeface="Arial Black" panose="020B0A04020102020204" pitchFamily="34" charset="0"/>
              </a:rPr>
              <a:t>Collaborative Educational Services (COEDS)</a:t>
            </a:r>
          </a:p>
        </p:txBody>
      </p:sp>
      <p:sp>
        <p:nvSpPr>
          <p:cNvPr id="226" name="Shape 226"/>
          <p:cNvSpPr>
            <a:spLocks noGrp="1"/>
          </p:cNvSpPr>
          <p:nvPr>
            <p:ph idx="1"/>
          </p:nvPr>
        </p:nvSpPr>
        <p:spPr>
          <a:xfrm>
            <a:off x="1676400" y="2514600"/>
            <a:ext cx="8382000" cy="1905000"/>
          </a:xfrm>
        </p:spPr>
        <p:txBody>
          <a:bodyPr/>
          <a:lstStyle/>
          <a:p>
            <a:pPr marL="0" indent="0">
              <a:buNone/>
              <a:defRPr sz="1800"/>
            </a:pPr>
            <a:r>
              <a:rPr lang="en-US" sz="2400" dirty="0">
                <a:latin typeface="Arial Rounded MT Bold" panose="020F0704030504030204" pitchFamily="34" charset="0"/>
              </a:rPr>
              <a:t>Aliya Maki, Manager</a:t>
            </a:r>
            <a:r>
              <a:rPr sz="2400" dirty="0">
                <a:latin typeface="Arial Rounded MT Bold" panose="020F0704030504030204" pitchFamily="34" charset="0"/>
              </a:rPr>
              <a:t>, Aspira</a:t>
            </a:r>
            <a:r>
              <a:rPr sz="2400" i="1" dirty="0">
                <a:latin typeface="Arial Rounded MT Bold" panose="020F0704030504030204" pitchFamily="34" charset="0"/>
              </a:rPr>
              <a:t>net</a:t>
            </a:r>
            <a:endParaRPr lang="en-US" sz="2400" i="1" dirty="0">
              <a:latin typeface="Arial Rounded MT Bold" panose="020F0704030504030204" pitchFamily="34" charset="0"/>
            </a:endParaRPr>
          </a:p>
          <a:p>
            <a:pPr marL="0" indent="0">
              <a:buNone/>
              <a:defRPr sz="1800"/>
            </a:pPr>
            <a:r>
              <a:rPr lang="en-US" sz="2400" i="1" dirty="0">
                <a:latin typeface="Arial Rounded MT Bold" panose="020F0704030504030204" pitchFamily="34" charset="0"/>
                <a:hlinkClick r:id="rId3"/>
              </a:rPr>
              <a:t>Amaki@aspiranet.org</a:t>
            </a:r>
            <a:r>
              <a:rPr lang="en-US" sz="2400" i="1" dirty="0">
                <a:latin typeface="Arial Rounded MT Bold" panose="020F0704030504030204" pitchFamily="34" charset="0"/>
              </a:rPr>
              <a:t> </a:t>
            </a:r>
          </a:p>
          <a:p>
            <a:pPr marL="0" indent="0">
              <a:buNone/>
              <a:defRPr sz="1800"/>
            </a:pPr>
            <a:r>
              <a:rPr lang="en-US" sz="2400" i="1" dirty="0">
                <a:latin typeface="Arial Rounded MT Bold" panose="020F0704030504030204" pitchFamily="34" charset="0"/>
              </a:rPr>
              <a:t>805-289-0120</a:t>
            </a:r>
            <a:endParaRPr sz="2400" i="1" dirty="0">
              <a:latin typeface="Arial Rounded MT Bold" panose="020F0704030504030204" pitchFamily="34" charset="0"/>
            </a:endParaRPr>
          </a:p>
        </p:txBody>
      </p:sp>
      <p:pic>
        <p:nvPicPr>
          <p:cNvPr id="105475" name="Picture 2" descr="C:\Users\RReed\AppData\Local\Microsoft\Windows\Temporary Internet Files\Content.IE5\GLBB104C\MP900446485[1].jpg"/>
          <p:cNvPicPr>
            <a:picLocks noChangeAspect="1" noChangeArrowheads="1"/>
          </p:cNvPicPr>
          <p:nvPr/>
        </p:nvPicPr>
        <p:blipFill>
          <a:blip r:embed="rId4"/>
          <a:srcRect/>
          <a:stretch>
            <a:fillRect/>
          </a:stretch>
        </p:blipFill>
        <p:spPr bwMode="auto">
          <a:xfrm>
            <a:off x="5257800" y="3581400"/>
            <a:ext cx="4191000" cy="2794000"/>
          </a:xfrm>
          <a:prstGeom prst="rect">
            <a:avLst/>
          </a:prstGeom>
          <a:noFill/>
          <a:ln w="63500">
            <a:solidFill>
              <a:schemeClr val="accent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CA9E50-B76A-428A-92C9-9BAC41446D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5E3F79-81BB-4454-A267-DDCA428246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F375A4-17F0-4BA7-B751-68BFAAEC4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B6A5B3-1B8E-4A20-8EF0-A26634376545}"/>
              </a:ext>
            </a:extLst>
          </p:cNvPr>
          <p:cNvSpPr>
            <a:spLocks noGrp="1"/>
          </p:cNvSpPr>
          <p:nvPr>
            <p:ph type="title"/>
          </p:nvPr>
        </p:nvSpPr>
        <p:spPr>
          <a:xfrm>
            <a:off x="1055599" y="1055077"/>
            <a:ext cx="2532909" cy="4794578"/>
          </a:xfrm>
        </p:spPr>
        <p:txBody>
          <a:bodyPr>
            <a:normAutofit/>
          </a:bodyPr>
          <a:lstStyle/>
          <a:p>
            <a:r>
              <a:rPr lang="en-US">
                <a:solidFill>
                  <a:srgbClr val="262626"/>
                </a:solidFill>
              </a:rPr>
              <a:t>Mental Health and the School Setting</a:t>
            </a:r>
          </a:p>
        </p:txBody>
      </p:sp>
      <p:sp useBgFill="1">
        <p:nvSpPr>
          <p:cNvPr id="15" name="Rectangle 14">
            <a:extLst>
              <a:ext uri="{FF2B5EF4-FFF2-40B4-BE49-F238E27FC236}">
                <a16:creationId xmlns:a16="http://schemas.microsoft.com/office/drawing/2014/main" id="{5D2122D3-4056-4C50-B4AC-74BB2940E2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98E9441-6D74-4179-B5E7-40E56B7C6BD2}"/>
              </a:ext>
            </a:extLst>
          </p:cNvPr>
          <p:cNvGraphicFramePr>
            <a:graphicFrameLocks noGrp="1"/>
          </p:cNvGraphicFramePr>
          <p:nvPr>
            <p:ph idx="1"/>
            <p:extLst>
              <p:ext uri="{D42A27DB-BD31-4B8C-83A1-F6EECF244321}">
                <p14:modId xmlns:p14="http://schemas.microsoft.com/office/powerpoint/2010/main" val="180698781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185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1981200" y="838200"/>
            <a:ext cx="8229600" cy="1143000"/>
          </a:xfrm>
        </p:spPr>
        <p:txBody>
          <a:bodyPr>
            <a:noAutofit/>
          </a:bodyPr>
          <a:lstStyle>
            <a:lvl1pPr defTabSz="832104">
              <a:defRPr sz="3549"/>
            </a:lvl1pPr>
          </a:lstStyle>
          <a:p>
            <a:pPr defTabSz="457200">
              <a:defRPr/>
            </a:pPr>
            <a:r>
              <a:rPr lang="en-US" sz="3600" dirty="0" err="1">
                <a:solidFill>
                  <a:srgbClr val="002060"/>
                </a:solidFill>
                <a:latin typeface="Arial Black" panose="020B0A04020102020204" pitchFamily="34" charset="0"/>
              </a:rPr>
              <a:t>Servicios</a:t>
            </a:r>
            <a:r>
              <a:rPr lang="en-US" sz="3600" dirty="0">
                <a:solidFill>
                  <a:srgbClr val="002060"/>
                </a:solidFill>
                <a:latin typeface="Arial Black" panose="020B0A04020102020204" pitchFamily="34" charset="0"/>
              </a:rPr>
              <a:t> </a:t>
            </a:r>
            <a:r>
              <a:rPr lang="en-US" sz="3600" dirty="0" err="1">
                <a:solidFill>
                  <a:srgbClr val="002060"/>
                </a:solidFill>
                <a:latin typeface="Arial Black" panose="020B0A04020102020204" pitchFamily="34" charset="0"/>
              </a:rPr>
              <a:t>educativos</a:t>
            </a:r>
            <a:r>
              <a:rPr lang="en-US" sz="3600" dirty="0">
                <a:solidFill>
                  <a:srgbClr val="002060"/>
                </a:solidFill>
                <a:latin typeface="Arial Black" panose="020B0A04020102020204" pitchFamily="34" charset="0"/>
              </a:rPr>
              <a:t> </a:t>
            </a:r>
            <a:r>
              <a:rPr lang="en-US" sz="3600" dirty="0" err="1">
                <a:solidFill>
                  <a:srgbClr val="002060"/>
                </a:solidFill>
                <a:latin typeface="Arial Black" panose="020B0A04020102020204" pitchFamily="34" charset="0"/>
              </a:rPr>
              <a:t>colaborativos</a:t>
            </a:r>
            <a:r>
              <a:rPr lang="en-US" sz="3600" dirty="0">
                <a:solidFill>
                  <a:srgbClr val="002060"/>
                </a:solidFill>
                <a:latin typeface="Arial Black" panose="020B0A04020102020204" pitchFamily="34" charset="0"/>
              </a:rPr>
              <a:t> (COEDS)</a:t>
            </a:r>
            <a:endParaRPr sz="3600" dirty="0">
              <a:solidFill>
                <a:srgbClr val="002060"/>
              </a:solidFill>
              <a:latin typeface="Arial Black" panose="020B0A04020102020204" pitchFamily="34" charset="0"/>
            </a:endParaRPr>
          </a:p>
        </p:txBody>
      </p:sp>
      <p:sp>
        <p:nvSpPr>
          <p:cNvPr id="226" name="Shape 226"/>
          <p:cNvSpPr>
            <a:spLocks noGrp="1"/>
          </p:cNvSpPr>
          <p:nvPr>
            <p:ph idx="1"/>
          </p:nvPr>
        </p:nvSpPr>
        <p:spPr>
          <a:xfrm>
            <a:off x="1676400" y="2514600"/>
            <a:ext cx="8382000" cy="1905000"/>
          </a:xfrm>
        </p:spPr>
        <p:txBody>
          <a:bodyPr/>
          <a:lstStyle/>
          <a:p>
            <a:pPr marL="0" indent="0">
              <a:buNone/>
              <a:defRPr sz="1800"/>
            </a:pPr>
            <a:r>
              <a:rPr lang="en-US" sz="2400" dirty="0">
                <a:latin typeface="Arial Rounded MT Bold" panose="020F0704030504030204" pitchFamily="34" charset="0"/>
              </a:rPr>
              <a:t>Aliya Maki, </a:t>
            </a:r>
            <a:r>
              <a:rPr lang="en-US" sz="2400" dirty="0" err="1" smtClean="0">
                <a:latin typeface="Arial Rounded MT Bold" panose="020F0704030504030204" pitchFamily="34" charset="0"/>
              </a:rPr>
              <a:t>gerente</a:t>
            </a:r>
            <a:r>
              <a:rPr sz="2400" dirty="0" smtClean="0">
                <a:latin typeface="Arial Rounded MT Bold" panose="020F0704030504030204" pitchFamily="34" charset="0"/>
              </a:rPr>
              <a:t>, </a:t>
            </a:r>
            <a:r>
              <a:rPr sz="2400" dirty="0">
                <a:latin typeface="Arial Rounded MT Bold" panose="020F0704030504030204" pitchFamily="34" charset="0"/>
              </a:rPr>
              <a:t>Aspira</a:t>
            </a:r>
            <a:r>
              <a:rPr sz="2400" i="1" dirty="0">
                <a:latin typeface="Arial Rounded MT Bold" panose="020F0704030504030204" pitchFamily="34" charset="0"/>
              </a:rPr>
              <a:t>net</a:t>
            </a:r>
            <a:endParaRPr lang="en-US" sz="2400" i="1" dirty="0">
              <a:latin typeface="Arial Rounded MT Bold" panose="020F0704030504030204" pitchFamily="34" charset="0"/>
            </a:endParaRPr>
          </a:p>
          <a:p>
            <a:pPr marL="0" indent="0">
              <a:buNone/>
              <a:defRPr sz="1800"/>
            </a:pPr>
            <a:r>
              <a:rPr lang="en-US" sz="2400" i="1" dirty="0">
                <a:latin typeface="Arial Rounded MT Bold" panose="020F0704030504030204" pitchFamily="34" charset="0"/>
                <a:hlinkClick r:id="rId3"/>
              </a:rPr>
              <a:t>Amaki@aspiranet.org</a:t>
            </a:r>
            <a:r>
              <a:rPr lang="en-US" sz="2400" i="1" dirty="0">
                <a:latin typeface="Arial Rounded MT Bold" panose="020F0704030504030204" pitchFamily="34" charset="0"/>
              </a:rPr>
              <a:t> </a:t>
            </a:r>
          </a:p>
          <a:p>
            <a:pPr marL="0" indent="0">
              <a:buNone/>
              <a:defRPr sz="1800"/>
            </a:pPr>
            <a:r>
              <a:rPr lang="en-US" sz="2400" i="1" dirty="0">
                <a:latin typeface="Arial Rounded MT Bold" panose="020F0704030504030204" pitchFamily="34" charset="0"/>
              </a:rPr>
              <a:t>805-289-0120</a:t>
            </a:r>
            <a:endParaRPr sz="2400" i="1" dirty="0">
              <a:latin typeface="Arial Rounded MT Bold" panose="020F0704030504030204" pitchFamily="34" charset="0"/>
            </a:endParaRPr>
          </a:p>
        </p:txBody>
      </p:sp>
      <p:pic>
        <p:nvPicPr>
          <p:cNvPr id="105475" name="Picture 2" descr="C:\Users\RReed\AppData\Local\Microsoft\Windows\Temporary Internet Files\Content.IE5\GLBB104C\MP900446485[1].jpg"/>
          <p:cNvPicPr>
            <a:picLocks noChangeAspect="1" noChangeArrowheads="1"/>
          </p:cNvPicPr>
          <p:nvPr/>
        </p:nvPicPr>
        <p:blipFill>
          <a:blip r:embed="rId4"/>
          <a:srcRect/>
          <a:stretch>
            <a:fillRect/>
          </a:stretch>
        </p:blipFill>
        <p:spPr bwMode="auto">
          <a:xfrm>
            <a:off x="5257800" y="3581400"/>
            <a:ext cx="4191000" cy="2794000"/>
          </a:xfrm>
          <a:prstGeom prst="rect">
            <a:avLst/>
          </a:prstGeom>
          <a:noFill/>
          <a:ln w="63500">
            <a:solidFill>
              <a:schemeClr val="accent1"/>
            </a:solidFill>
            <a:miter lim="800000"/>
            <a:headEnd/>
            <a:tailEnd/>
          </a:ln>
        </p:spPr>
      </p:pic>
    </p:spTree>
    <p:extLst>
      <p:ext uri="{BB962C8B-B14F-4D97-AF65-F5344CB8AC3E}">
        <p14:creationId xmlns:p14="http://schemas.microsoft.com/office/powerpoint/2010/main" val="29876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1" name="Shape 231"/>
          <p:cNvSpPr>
            <a:spLocks noGrp="1"/>
          </p:cNvSpPr>
          <p:nvPr>
            <p:ph type="title"/>
          </p:nvPr>
        </p:nvSpPr>
        <p:spPr>
          <a:xfrm>
            <a:off x="999295" y="2647176"/>
            <a:ext cx="3272093" cy="2674198"/>
          </a:xfrm>
        </p:spPr>
        <p:txBody>
          <a:bodyPr anchor="t">
            <a:normAutofit/>
          </a:bodyPr>
          <a:lstStyle/>
          <a:p>
            <a:pPr>
              <a:defRPr/>
            </a:pPr>
            <a:r>
              <a:rPr lang="en-US" sz="2500" dirty="0">
                <a:latin typeface="Arial Black" panose="020B0A04020102020204" pitchFamily="34" charset="0"/>
              </a:rPr>
              <a:t>Overview/Best Practices</a:t>
            </a:r>
          </a:p>
        </p:txBody>
      </p:sp>
      <p:graphicFrame>
        <p:nvGraphicFramePr>
          <p:cNvPr id="234" name="Shape 232">
            <a:extLst>
              <a:ext uri="{FF2B5EF4-FFF2-40B4-BE49-F238E27FC236}">
                <a16:creationId xmlns:a16="http://schemas.microsoft.com/office/drawing/2014/main" id="{D4B98257-CEA6-4911-B9D9-79CA1148F5E1}"/>
              </a:ext>
            </a:extLst>
          </p:cNvPr>
          <p:cNvGraphicFramePr>
            <a:graphicFrameLocks noGrp="1"/>
          </p:cNvGraphicFramePr>
          <p:nvPr>
            <p:ph idx="1"/>
            <p:extLst>
              <p:ext uri="{D42A27DB-BD31-4B8C-83A1-F6EECF244321}">
                <p14:modId xmlns:p14="http://schemas.microsoft.com/office/powerpoint/2010/main" val="1808737605"/>
              </p:ext>
            </p:extLst>
          </p:nvPr>
        </p:nvGraphicFramePr>
        <p:xfrm>
          <a:off x="4981737" y="825205"/>
          <a:ext cx="6073614" cy="4615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999295" y="2647176"/>
            <a:ext cx="3272093" cy="2674198"/>
          </a:xfrm>
        </p:spPr>
        <p:txBody>
          <a:bodyPr anchor="t">
            <a:normAutofit/>
          </a:bodyPr>
          <a:lstStyle/>
          <a:p>
            <a:pPr>
              <a:defRPr/>
            </a:pPr>
            <a:r>
              <a:rPr lang="en-US" sz="2500" dirty="0" err="1">
                <a:latin typeface="Arial Black" panose="020B0A04020102020204" pitchFamily="34" charset="0"/>
              </a:rPr>
              <a:t>Resumen</a:t>
            </a:r>
            <a:r>
              <a:rPr lang="en-US" sz="2500" dirty="0">
                <a:latin typeface="Arial Black" panose="020B0A04020102020204" pitchFamily="34" charset="0"/>
              </a:rPr>
              <a:t> / </a:t>
            </a:r>
            <a:r>
              <a:rPr lang="en-US" sz="2500" dirty="0" err="1">
                <a:latin typeface="Arial Black" panose="020B0A04020102020204" pitchFamily="34" charset="0"/>
              </a:rPr>
              <a:t>Mejores</a:t>
            </a:r>
            <a:r>
              <a:rPr lang="en-US" sz="2500" dirty="0">
                <a:latin typeface="Arial Black" panose="020B0A04020102020204" pitchFamily="34" charset="0"/>
              </a:rPr>
              <a:t> </a:t>
            </a:r>
            <a:r>
              <a:rPr lang="en-US" sz="2500" dirty="0" err="1">
                <a:latin typeface="Arial Black" panose="020B0A04020102020204" pitchFamily="34" charset="0"/>
              </a:rPr>
              <a:t>prácticas</a:t>
            </a:r>
            <a:endParaRPr lang="en-US" sz="2500" dirty="0">
              <a:latin typeface="Arial Black" panose="020B0A04020102020204" pitchFamily="34" charset="0"/>
            </a:endParaRPr>
          </a:p>
        </p:txBody>
      </p:sp>
      <p:graphicFrame>
        <p:nvGraphicFramePr>
          <p:cNvPr id="234" name="Shape 232">
            <a:extLst>
              <a:ext uri="{FF2B5EF4-FFF2-40B4-BE49-F238E27FC236}">
                <a16:creationId xmlns:a16="http://schemas.microsoft.com/office/drawing/2014/main" id="{D4B98257-CEA6-4911-B9D9-79CA1148F5E1}"/>
              </a:ext>
            </a:extLst>
          </p:cNvPr>
          <p:cNvGraphicFramePr>
            <a:graphicFrameLocks noGrp="1"/>
          </p:cNvGraphicFramePr>
          <p:nvPr>
            <p:ph idx="1"/>
            <p:extLst/>
          </p:nvPr>
        </p:nvGraphicFramePr>
        <p:xfrm>
          <a:off x="4981737" y="825205"/>
          <a:ext cx="6073614" cy="4615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37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3F03-8B46-42A8-A96E-923FF1639378}"/>
              </a:ext>
            </a:extLst>
          </p:cNvPr>
          <p:cNvSpPr>
            <a:spLocks noGrp="1"/>
          </p:cNvSpPr>
          <p:nvPr>
            <p:ph type="title"/>
          </p:nvPr>
        </p:nvSpPr>
        <p:spPr>
          <a:xfrm>
            <a:off x="1292223" y="344129"/>
            <a:ext cx="9604375" cy="3283974"/>
          </a:xfrm>
        </p:spPr>
        <p:txBody>
          <a:bodyPr>
            <a:normAutofit/>
          </a:bodyPr>
          <a:lstStyle/>
          <a:p>
            <a:pPr algn="ctr"/>
            <a:r>
              <a:rPr lang="en-US" dirty="0">
                <a:latin typeface="Arial Rounded MT Bold" panose="020F0704030504030204" pitchFamily="34" charset="0"/>
                <a:hlinkClick r:id="rId3"/>
              </a:rPr>
              <a:t>COEDS Services</a:t>
            </a:r>
            <a:r>
              <a:rPr lang="en-US" dirty="0">
                <a:latin typeface="Arial Rounded MT Bold" panose="020F0704030504030204" pitchFamily="34" charset="0"/>
              </a:rPr>
              <a:t/>
            </a:r>
            <a:br>
              <a:rPr lang="en-US" dirty="0">
                <a:latin typeface="Arial Rounded MT Bold" panose="020F0704030504030204" pitchFamily="34" charset="0"/>
              </a:rPr>
            </a:br>
            <a:r>
              <a:rPr lang="en-US" dirty="0">
                <a:latin typeface="Arial Rounded MT Bold" panose="020F0704030504030204" pitchFamily="34" charset="0"/>
              </a:rPr>
              <a:t/>
            </a:r>
            <a:br>
              <a:rPr lang="en-US" dirty="0">
                <a:latin typeface="Arial Rounded MT Bold" panose="020F0704030504030204" pitchFamily="34" charset="0"/>
              </a:rPr>
            </a:br>
            <a:r>
              <a:rPr lang="en-US" dirty="0">
                <a:latin typeface="Arial Rounded MT Bold" panose="020F0704030504030204" pitchFamily="34" charset="0"/>
              </a:rPr>
              <a:t/>
            </a:r>
            <a:br>
              <a:rPr lang="en-US" dirty="0">
                <a:latin typeface="Arial Rounded MT Bold" panose="020F0704030504030204" pitchFamily="34" charset="0"/>
              </a:rPr>
            </a:br>
            <a:endParaRPr lang="en-US" dirty="0"/>
          </a:p>
        </p:txBody>
      </p:sp>
      <p:graphicFrame>
        <p:nvGraphicFramePr>
          <p:cNvPr id="5" name="Content Placeholder 2">
            <a:extLst>
              <a:ext uri="{FF2B5EF4-FFF2-40B4-BE49-F238E27FC236}">
                <a16:creationId xmlns:a16="http://schemas.microsoft.com/office/drawing/2014/main" id="{F8FA1C8F-3B6F-4286-B683-808B24E9B96A}"/>
              </a:ext>
            </a:extLst>
          </p:cNvPr>
          <p:cNvGraphicFramePr>
            <a:graphicFrameLocks noGrp="1"/>
          </p:cNvGraphicFramePr>
          <p:nvPr>
            <p:ph idx="1"/>
            <p:extLst>
              <p:ext uri="{D42A27DB-BD31-4B8C-83A1-F6EECF244321}">
                <p14:modId xmlns:p14="http://schemas.microsoft.com/office/powerpoint/2010/main" val="1821245712"/>
              </p:ext>
            </p:extLst>
          </p:nvPr>
        </p:nvGraphicFramePr>
        <p:xfrm>
          <a:off x="1450975" y="2340435"/>
          <a:ext cx="9604375" cy="2663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1138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3F03-8B46-42A8-A96E-923FF1639378}"/>
              </a:ext>
            </a:extLst>
          </p:cNvPr>
          <p:cNvSpPr>
            <a:spLocks noGrp="1"/>
          </p:cNvSpPr>
          <p:nvPr>
            <p:ph type="title"/>
          </p:nvPr>
        </p:nvSpPr>
        <p:spPr>
          <a:xfrm>
            <a:off x="1292223" y="344129"/>
            <a:ext cx="9604375" cy="3283974"/>
          </a:xfrm>
        </p:spPr>
        <p:txBody>
          <a:bodyPr>
            <a:normAutofit/>
          </a:bodyPr>
          <a:lstStyle/>
          <a:p>
            <a:r>
              <a:rPr lang="en-US" dirty="0" err="1">
                <a:latin typeface="Arial Rounded MT Bold" panose="020F0704030504030204" pitchFamily="34" charset="0"/>
              </a:rPr>
              <a:t>Servicios</a:t>
            </a:r>
            <a:r>
              <a:rPr lang="en-US" dirty="0">
                <a:latin typeface="Arial Rounded MT Bold" panose="020F0704030504030204" pitchFamily="34" charset="0"/>
              </a:rPr>
              <a:t> COEDS</a:t>
            </a:r>
            <a:br>
              <a:rPr lang="en-US" dirty="0">
                <a:latin typeface="Arial Rounded MT Bold" panose="020F0704030504030204" pitchFamily="34" charset="0"/>
              </a:rPr>
            </a:br>
            <a:r>
              <a:rPr lang="en-US" dirty="0">
                <a:latin typeface="Arial Rounded MT Bold" panose="020F0704030504030204" pitchFamily="34" charset="0"/>
              </a:rPr>
              <a:t/>
            </a:r>
            <a:br>
              <a:rPr lang="en-US" dirty="0">
                <a:latin typeface="Arial Rounded MT Bold" panose="020F0704030504030204" pitchFamily="34" charset="0"/>
              </a:rPr>
            </a:br>
            <a:r>
              <a:rPr lang="en-US" dirty="0">
                <a:latin typeface="Arial Rounded MT Bold" panose="020F0704030504030204" pitchFamily="34" charset="0"/>
              </a:rPr>
              <a:t/>
            </a:r>
            <a:br>
              <a:rPr lang="en-US" dirty="0">
                <a:latin typeface="Arial Rounded MT Bold" panose="020F0704030504030204" pitchFamily="34" charset="0"/>
              </a:rPr>
            </a:br>
            <a:endParaRPr lang="en-US" dirty="0"/>
          </a:p>
        </p:txBody>
      </p:sp>
      <p:graphicFrame>
        <p:nvGraphicFramePr>
          <p:cNvPr id="5" name="Content Placeholder 2">
            <a:extLst>
              <a:ext uri="{FF2B5EF4-FFF2-40B4-BE49-F238E27FC236}">
                <a16:creationId xmlns:a16="http://schemas.microsoft.com/office/drawing/2014/main" id="{F8FA1C8F-3B6F-4286-B683-808B24E9B96A}"/>
              </a:ext>
            </a:extLst>
          </p:cNvPr>
          <p:cNvGraphicFramePr>
            <a:graphicFrameLocks noGrp="1"/>
          </p:cNvGraphicFramePr>
          <p:nvPr>
            <p:ph idx="1"/>
            <p:extLst/>
          </p:nvPr>
        </p:nvGraphicFramePr>
        <p:xfrm>
          <a:off x="1432874" y="2387569"/>
          <a:ext cx="9613049" cy="2759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29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57A42-D21B-4283-A46B-A5152DA3F249}"/>
              </a:ext>
            </a:extLst>
          </p:cNvPr>
          <p:cNvSpPr>
            <a:spLocks noGrp="1"/>
          </p:cNvSpPr>
          <p:nvPr>
            <p:ph type="title"/>
          </p:nvPr>
        </p:nvSpPr>
        <p:spPr>
          <a:xfrm>
            <a:off x="1295402" y="982132"/>
            <a:ext cx="9601196" cy="1303867"/>
          </a:xfrm>
        </p:spPr>
        <p:txBody>
          <a:bodyPr>
            <a:normAutofit/>
          </a:bodyPr>
          <a:lstStyle/>
          <a:p>
            <a:r>
              <a:rPr lang="en-US">
                <a:solidFill>
                  <a:srgbClr val="212121"/>
                </a:solidFill>
              </a:rPr>
              <a:t>COEDS Responsibilities</a:t>
            </a:r>
          </a:p>
        </p:txBody>
      </p:sp>
      <p:cxnSp>
        <p:nvCxnSpPr>
          <p:cNvPr id="5" name="Straight Connector 11">
            <a:extLst>
              <a:ext uri="{FF2B5EF4-FFF2-40B4-BE49-F238E27FC236}">
                <a16:creationId xmlns:a16="http://schemas.microsoft.com/office/drawing/2014/main" id="{8AEF6D22-D80F-4107-8B30-6AB147A5081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675FE0F-44D3-4E3A-86A5-3B76A6F68325}"/>
              </a:ext>
            </a:extLst>
          </p:cNvPr>
          <p:cNvSpPr>
            <a:spLocks noGrp="1"/>
          </p:cNvSpPr>
          <p:nvPr>
            <p:ph idx="1"/>
          </p:nvPr>
        </p:nvSpPr>
        <p:spPr>
          <a:xfrm>
            <a:off x="1295401" y="2556932"/>
            <a:ext cx="9601196" cy="3318936"/>
          </a:xfrm>
        </p:spPr>
        <p:txBody>
          <a:bodyPr>
            <a:normAutofit/>
          </a:bodyPr>
          <a:lstStyle/>
          <a:p>
            <a:pPr>
              <a:buClr>
                <a:schemeClr val="accent2"/>
              </a:buClr>
              <a:defRPr/>
            </a:pPr>
            <a:r>
              <a:rPr lang="en-US" sz="1700">
                <a:solidFill>
                  <a:srgbClr val="373737"/>
                </a:solidFill>
                <a:latin typeface="Arial Rounded MT Bold" panose="020F0704030504030204" pitchFamily="34" charset="0"/>
              </a:rPr>
              <a:t>COEDS team members assist students and families with progress toward social/emotional goals by implementing behavioral interventions to teach skills to parents and students.  </a:t>
            </a:r>
          </a:p>
          <a:p>
            <a:pPr>
              <a:buClr>
                <a:schemeClr val="accent2"/>
              </a:buClr>
              <a:defRPr/>
            </a:pPr>
            <a:r>
              <a:rPr lang="en-US" sz="1700">
                <a:solidFill>
                  <a:srgbClr val="373737"/>
                </a:solidFill>
                <a:latin typeface="Arial Rounded MT Bold" panose="020F0704030504030204" pitchFamily="34" charset="0"/>
              </a:rPr>
              <a:t>Examples of behaviors that can be targeted:</a:t>
            </a:r>
          </a:p>
          <a:p>
            <a:pPr marL="742950" lvl="2" indent="-342900">
              <a:buClr>
                <a:schemeClr val="accent2"/>
              </a:buClr>
              <a:defRPr/>
            </a:pPr>
            <a:r>
              <a:rPr lang="en-US" sz="1700">
                <a:solidFill>
                  <a:srgbClr val="373737"/>
                </a:solidFill>
                <a:latin typeface="Arial Rounded MT Bold" panose="020F0704030504030204" pitchFamily="34" charset="0"/>
              </a:rPr>
              <a:t>Anger outburst, safety, verbal or physical aggression, school refusal</a:t>
            </a:r>
          </a:p>
          <a:p>
            <a:pPr marL="342900" lvl="1" indent="-342900">
              <a:buClr>
                <a:schemeClr val="accent2"/>
              </a:buClr>
              <a:defRPr/>
            </a:pPr>
            <a:r>
              <a:rPr lang="en-US" sz="1700">
                <a:solidFill>
                  <a:srgbClr val="373737"/>
                </a:solidFill>
                <a:latin typeface="Arial Rounded MT Bold" panose="020F0704030504030204" pitchFamily="34" charset="0"/>
              </a:rPr>
              <a:t>Focus on skill-building behavioral interventions implemented by COEDS team</a:t>
            </a:r>
          </a:p>
          <a:p>
            <a:pPr marL="0" lvl="1" indent="0">
              <a:buClr>
                <a:schemeClr val="accent2"/>
              </a:buClr>
              <a:buNone/>
              <a:defRPr/>
            </a:pPr>
            <a:endParaRPr lang="en-US" sz="1700">
              <a:solidFill>
                <a:srgbClr val="373737"/>
              </a:solidFill>
              <a:latin typeface="Arial Rounded MT Bold" panose="020F0704030504030204" pitchFamily="34" charset="0"/>
            </a:endParaRPr>
          </a:p>
          <a:p>
            <a:pPr marL="742950" lvl="2" indent="-342900">
              <a:buClr>
                <a:schemeClr val="accent2"/>
              </a:buClr>
              <a:defRPr/>
            </a:pPr>
            <a:r>
              <a:rPr lang="en-US" sz="1700">
                <a:solidFill>
                  <a:srgbClr val="373737"/>
                </a:solidFill>
                <a:latin typeface="Arial Rounded MT Bold" panose="020F0704030504030204" pitchFamily="34" charset="0"/>
              </a:rPr>
              <a:t>COEDS can work in home, school and community with parent participation</a:t>
            </a:r>
          </a:p>
          <a:p>
            <a:endParaRPr lang="en-US" sz="1700">
              <a:solidFill>
                <a:srgbClr val="373737"/>
              </a:solidFill>
            </a:endParaRPr>
          </a:p>
        </p:txBody>
      </p:sp>
    </p:spTree>
    <p:extLst>
      <p:ext uri="{BB962C8B-B14F-4D97-AF65-F5344CB8AC3E}">
        <p14:creationId xmlns:p14="http://schemas.microsoft.com/office/powerpoint/2010/main" val="48490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7A42-D21B-4283-A46B-A5152DA3F249}"/>
              </a:ext>
            </a:extLst>
          </p:cNvPr>
          <p:cNvSpPr>
            <a:spLocks noGrp="1"/>
          </p:cNvSpPr>
          <p:nvPr>
            <p:ph type="title"/>
          </p:nvPr>
        </p:nvSpPr>
        <p:spPr>
          <a:xfrm>
            <a:off x="1295402" y="982132"/>
            <a:ext cx="9601196" cy="1303867"/>
          </a:xfrm>
        </p:spPr>
        <p:txBody>
          <a:bodyPr>
            <a:normAutofit/>
          </a:bodyPr>
          <a:lstStyle/>
          <a:p>
            <a:r>
              <a:rPr lang="en-US" dirty="0" err="1">
                <a:solidFill>
                  <a:srgbClr val="212121"/>
                </a:solidFill>
              </a:rPr>
              <a:t>Responsabilidades</a:t>
            </a:r>
            <a:r>
              <a:rPr lang="en-US" dirty="0">
                <a:solidFill>
                  <a:srgbClr val="212121"/>
                </a:solidFill>
              </a:rPr>
              <a:t> de </a:t>
            </a:r>
            <a:r>
              <a:rPr lang="en-US" dirty="0" err="1">
                <a:solidFill>
                  <a:srgbClr val="212121"/>
                </a:solidFill>
              </a:rPr>
              <a:t>los</a:t>
            </a:r>
            <a:r>
              <a:rPr lang="en-US" dirty="0">
                <a:solidFill>
                  <a:srgbClr val="212121"/>
                </a:solidFill>
              </a:rPr>
              <a:t> COEDS</a:t>
            </a:r>
          </a:p>
        </p:txBody>
      </p:sp>
      <p:sp>
        <p:nvSpPr>
          <p:cNvPr id="3" name="Content Placeholder 2">
            <a:extLst>
              <a:ext uri="{FF2B5EF4-FFF2-40B4-BE49-F238E27FC236}">
                <a16:creationId xmlns:a16="http://schemas.microsoft.com/office/drawing/2014/main" id="{7675FE0F-44D3-4E3A-86A5-3B76A6F68325}"/>
              </a:ext>
            </a:extLst>
          </p:cNvPr>
          <p:cNvSpPr>
            <a:spLocks noGrp="1"/>
          </p:cNvSpPr>
          <p:nvPr>
            <p:ph idx="1"/>
          </p:nvPr>
        </p:nvSpPr>
        <p:spPr>
          <a:xfrm>
            <a:off x="1295401" y="2556932"/>
            <a:ext cx="9601196" cy="3318936"/>
          </a:xfrm>
        </p:spPr>
        <p:txBody>
          <a:bodyPr>
            <a:normAutofit fontScale="92500"/>
          </a:bodyPr>
          <a:lstStyle/>
          <a:p>
            <a:pPr>
              <a:buClr>
                <a:schemeClr val="accent2"/>
              </a:buClr>
              <a:defRPr/>
            </a:pPr>
            <a:r>
              <a:rPr lang="es-ES" sz="1700" dirty="0">
                <a:solidFill>
                  <a:srgbClr val="373737"/>
                </a:solidFill>
                <a:latin typeface="Arial Rounded MT Bold" panose="020F0704030504030204" pitchFamily="34" charset="0"/>
              </a:rPr>
              <a:t>Los miembros del equipo de COEDS ayudan a los estudiantes y las familias con el progreso hacia las metas sociales / emocionales mediante la implementación de intervenciones de comportamiento para enseñar habilidades a los padres y estudiantes</a:t>
            </a:r>
            <a:r>
              <a:rPr lang="en-US" sz="1700" dirty="0" smtClean="0">
                <a:solidFill>
                  <a:srgbClr val="373737"/>
                </a:solidFill>
                <a:latin typeface="Arial Rounded MT Bold" panose="020F0704030504030204" pitchFamily="34" charset="0"/>
              </a:rPr>
              <a:t>.  </a:t>
            </a:r>
            <a:endParaRPr lang="en-US" sz="1700" dirty="0">
              <a:solidFill>
                <a:srgbClr val="373737"/>
              </a:solidFill>
              <a:latin typeface="Arial Rounded MT Bold" panose="020F0704030504030204" pitchFamily="34" charset="0"/>
            </a:endParaRPr>
          </a:p>
          <a:p>
            <a:pPr>
              <a:buClr>
                <a:schemeClr val="accent2"/>
              </a:buClr>
              <a:defRPr/>
            </a:pPr>
            <a:r>
              <a:rPr lang="es-ES" sz="1700" dirty="0">
                <a:solidFill>
                  <a:srgbClr val="373737"/>
                </a:solidFill>
                <a:latin typeface="Arial Rounded MT Bold" panose="020F0704030504030204" pitchFamily="34" charset="0"/>
              </a:rPr>
              <a:t>Ejemplos de comportamientos que se pueden abordar específicamente</a:t>
            </a:r>
            <a:r>
              <a:rPr lang="en-US" sz="1700" dirty="0" smtClean="0">
                <a:solidFill>
                  <a:srgbClr val="373737"/>
                </a:solidFill>
                <a:latin typeface="Arial Rounded MT Bold" panose="020F0704030504030204" pitchFamily="34" charset="0"/>
              </a:rPr>
              <a:t>:</a:t>
            </a:r>
            <a:endParaRPr lang="en-US" sz="1700" dirty="0">
              <a:solidFill>
                <a:srgbClr val="373737"/>
              </a:solidFill>
              <a:latin typeface="Arial Rounded MT Bold" panose="020F0704030504030204" pitchFamily="34" charset="0"/>
            </a:endParaRPr>
          </a:p>
          <a:p>
            <a:pPr marL="742950" lvl="2" indent="-342900">
              <a:buClr>
                <a:schemeClr val="accent2"/>
              </a:buClr>
              <a:defRPr/>
            </a:pPr>
            <a:r>
              <a:rPr lang="es-ES" sz="1700" dirty="0">
                <a:solidFill>
                  <a:srgbClr val="373737"/>
                </a:solidFill>
                <a:latin typeface="Arial Rounded MT Bold" panose="020F0704030504030204" pitchFamily="34" charset="0"/>
              </a:rPr>
              <a:t>Arrebato de ira, seguridad, agresión verbal o física, rechazo a la </a:t>
            </a:r>
            <a:r>
              <a:rPr lang="es-ES" sz="1700" dirty="0" smtClean="0">
                <a:solidFill>
                  <a:srgbClr val="373737"/>
                </a:solidFill>
                <a:latin typeface="Arial Rounded MT Bold" panose="020F0704030504030204" pitchFamily="34" charset="0"/>
              </a:rPr>
              <a:t>escuela</a:t>
            </a:r>
            <a:endParaRPr lang="en-US" sz="1700" dirty="0">
              <a:solidFill>
                <a:srgbClr val="373737"/>
              </a:solidFill>
              <a:latin typeface="Arial Rounded MT Bold" panose="020F0704030504030204" pitchFamily="34" charset="0"/>
            </a:endParaRPr>
          </a:p>
          <a:p>
            <a:pPr marL="342900" lvl="1" indent="-342900">
              <a:buClr>
                <a:schemeClr val="accent2"/>
              </a:buClr>
              <a:defRPr/>
            </a:pPr>
            <a:r>
              <a:rPr lang="es-ES" sz="1700" dirty="0">
                <a:solidFill>
                  <a:srgbClr val="373737"/>
                </a:solidFill>
                <a:latin typeface="Arial Rounded MT Bold" panose="020F0704030504030204" pitchFamily="34" charset="0"/>
              </a:rPr>
              <a:t>Centrarse en las intervenciones conductuales de desarrollo de habilidades implementadas por el equipo de </a:t>
            </a:r>
            <a:r>
              <a:rPr lang="es-ES" sz="1700" dirty="0" smtClean="0">
                <a:solidFill>
                  <a:srgbClr val="373737"/>
                </a:solidFill>
                <a:latin typeface="Arial Rounded MT Bold" panose="020F0704030504030204" pitchFamily="34" charset="0"/>
              </a:rPr>
              <a:t>COEDS</a:t>
            </a:r>
            <a:endParaRPr lang="en-US" sz="1700" dirty="0">
              <a:solidFill>
                <a:srgbClr val="373737"/>
              </a:solidFill>
              <a:latin typeface="Arial Rounded MT Bold" panose="020F0704030504030204" pitchFamily="34" charset="0"/>
            </a:endParaRPr>
          </a:p>
          <a:p>
            <a:pPr marL="0" lvl="1" indent="0">
              <a:buClr>
                <a:schemeClr val="accent2"/>
              </a:buClr>
              <a:buNone/>
              <a:defRPr/>
            </a:pPr>
            <a:endParaRPr lang="en-US" sz="1700" dirty="0">
              <a:solidFill>
                <a:srgbClr val="373737"/>
              </a:solidFill>
              <a:latin typeface="Arial Rounded MT Bold" panose="020F0704030504030204" pitchFamily="34" charset="0"/>
            </a:endParaRPr>
          </a:p>
          <a:p>
            <a:pPr marL="742950" lvl="2" indent="-342900">
              <a:buClr>
                <a:schemeClr val="accent2"/>
              </a:buClr>
              <a:defRPr/>
            </a:pPr>
            <a:r>
              <a:rPr lang="es-ES" sz="1700" dirty="0">
                <a:solidFill>
                  <a:srgbClr val="373737"/>
                </a:solidFill>
                <a:latin typeface="Arial Rounded MT Bold" panose="020F0704030504030204" pitchFamily="34" charset="0"/>
              </a:rPr>
              <a:t>Los COEDS pueden funcionar en el hogar, la escuela y la comunidad con la participación de los </a:t>
            </a:r>
            <a:r>
              <a:rPr lang="es-ES" sz="1700" dirty="0" smtClean="0">
                <a:solidFill>
                  <a:srgbClr val="373737"/>
                </a:solidFill>
                <a:latin typeface="Arial Rounded MT Bold" panose="020F0704030504030204" pitchFamily="34" charset="0"/>
              </a:rPr>
              <a:t>padres</a:t>
            </a:r>
            <a:endParaRPr lang="en-US" sz="1700" dirty="0">
              <a:solidFill>
                <a:srgbClr val="373737"/>
              </a:solidFill>
              <a:latin typeface="Arial Rounded MT Bold" panose="020F0704030504030204" pitchFamily="34" charset="0"/>
            </a:endParaRPr>
          </a:p>
          <a:p>
            <a:endParaRPr lang="en-US" sz="1700" dirty="0">
              <a:solidFill>
                <a:srgbClr val="373737"/>
              </a:solidFill>
            </a:endParaRPr>
          </a:p>
        </p:txBody>
      </p:sp>
    </p:spTree>
    <p:extLst>
      <p:ext uri="{BB962C8B-B14F-4D97-AF65-F5344CB8AC3E}">
        <p14:creationId xmlns:p14="http://schemas.microsoft.com/office/powerpoint/2010/main" val="31180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CACD-5296-41CF-9537-76CC7DE561B1}"/>
              </a:ext>
            </a:extLst>
          </p:cNvPr>
          <p:cNvSpPr>
            <a:spLocks noGrp="1"/>
          </p:cNvSpPr>
          <p:nvPr>
            <p:ph type="title"/>
          </p:nvPr>
        </p:nvSpPr>
        <p:spPr>
          <a:xfrm>
            <a:off x="7218030" y="804520"/>
            <a:ext cx="3520367" cy="1049235"/>
          </a:xfrm>
        </p:spPr>
        <p:txBody>
          <a:bodyPr>
            <a:normAutofit/>
          </a:bodyPr>
          <a:lstStyle/>
          <a:p>
            <a:r>
              <a:rPr lang="en-US" sz="2700" dirty="0"/>
              <a:t>ERSES and COEDS go hand in hand</a:t>
            </a:r>
          </a:p>
        </p:txBody>
      </p:sp>
      <p:sp>
        <p:nvSpPr>
          <p:cNvPr id="3" name="Content Placeholder 2">
            <a:extLst>
              <a:ext uri="{FF2B5EF4-FFF2-40B4-BE49-F238E27FC236}">
                <a16:creationId xmlns:a16="http://schemas.microsoft.com/office/drawing/2014/main" id="{3306A476-8444-48FB-AE5A-ABD476A9611B}"/>
              </a:ext>
            </a:extLst>
          </p:cNvPr>
          <p:cNvSpPr>
            <a:spLocks noGrp="1"/>
          </p:cNvSpPr>
          <p:nvPr>
            <p:ph idx="1"/>
          </p:nvPr>
        </p:nvSpPr>
        <p:spPr>
          <a:xfrm>
            <a:off x="6298872" y="1958537"/>
            <a:ext cx="4973668" cy="3450613"/>
          </a:xfrm>
        </p:spPr>
        <p:txBody>
          <a:bodyPr>
            <a:normAutofit/>
          </a:bodyPr>
          <a:lstStyle/>
          <a:p>
            <a:pPr marL="285750" indent="-285750">
              <a:lnSpc>
                <a:spcPct val="110000"/>
              </a:lnSpc>
              <a:buFont typeface="Arial" panose="020B0604020202020204" pitchFamily="34" charset="0"/>
              <a:buChar char="•"/>
            </a:pPr>
            <a:r>
              <a:rPr lang="en-US" b="1" dirty="0">
                <a:solidFill>
                  <a:srgbClr val="FF0000"/>
                </a:solidFill>
              </a:rPr>
              <a:t>Student must have ERSES on the IEP in order to be referred for COEDS</a:t>
            </a:r>
          </a:p>
          <a:p>
            <a:pPr>
              <a:lnSpc>
                <a:spcPct val="110000"/>
              </a:lnSpc>
            </a:pPr>
            <a:endParaRPr lang="en-US" sz="1700" dirty="0"/>
          </a:p>
        </p:txBody>
      </p:sp>
      <p:pic>
        <p:nvPicPr>
          <p:cNvPr id="5" name="Picture 4" descr="A close-up of several people holding hands&#10;&#10;Description automatically generated with low confidence">
            <a:extLst>
              <a:ext uri="{FF2B5EF4-FFF2-40B4-BE49-F238E27FC236}">
                <a16:creationId xmlns:a16="http://schemas.microsoft.com/office/drawing/2014/main" id="{B78BCE04-0F62-4836-8E01-050A62DE4E5E}"/>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11701" r="-3" b="-3"/>
          <a:stretch/>
        </p:blipFill>
        <p:spPr>
          <a:xfrm>
            <a:off x="1271223" y="1116345"/>
            <a:ext cx="4825148" cy="3866172"/>
          </a:xfrm>
          <a:prstGeom prst="rect">
            <a:avLst/>
          </a:prstGeom>
        </p:spPr>
      </p:pic>
    </p:spTree>
    <p:extLst>
      <p:ext uri="{BB962C8B-B14F-4D97-AF65-F5344CB8AC3E}">
        <p14:creationId xmlns:p14="http://schemas.microsoft.com/office/powerpoint/2010/main" val="28061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CACD-5296-41CF-9537-76CC7DE561B1}"/>
              </a:ext>
            </a:extLst>
          </p:cNvPr>
          <p:cNvSpPr>
            <a:spLocks noGrp="1"/>
          </p:cNvSpPr>
          <p:nvPr>
            <p:ph type="title"/>
          </p:nvPr>
        </p:nvSpPr>
        <p:spPr>
          <a:xfrm>
            <a:off x="7218030" y="804520"/>
            <a:ext cx="3520367" cy="1049235"/>
          </a:xfrm>
        </p:spPr>
        <p:txBody>
          <a:bodyPr>
            <a:normAutofit/>
          </a:bodyPr>
          <a:lstStyle/>
          <a:p>
            <a:r>
              <a:rPr lang="es-ES" sz="2700" dirty="0"/>
              <a:t>Los ERSES y COEDS van de la mano</a:t>
            </a:r>
            <a:endParaRPr lang="en-US" sz="2700" dirty="0"/>
          </a:p>
        </p:txBody>
      </p:sp>
      <p:sp>
        <p:nvSpPr>
          <p:cNvPr id="3" name="Content Placeholder 2">
            <a:extLst>
              <a:ext uri="{FF2B5EF4-FFF2-40B4-BE49-F238E27FC236}">
                <a16:creationId xmlns:a16="http://schemas.microsoft.com/office/drawing/2014/main" id="{3306A476-8444-48FB-AE5A-ABD476A9611B}"/>
              </a:ext>
            </a:extLst>
          </p:cNvPr>
          <p:cNvSpPr>
            <a:spLocks noGrp="1"/>
          </p:cNvSpPr>
          <p:nvPr>
            <p:ph idx="1"/>
          </p:nvPr>
        </p:nvSpPr>
        <p:spPr>
          <a:xfrm>
            <a:off x="6298872" y="1958537"/>
            <a:ext cx="4973668" cy="3450613"/>
          </a:xfrm>
        </p:spPr>
        <p:txBody>
          <a:bodyPr>
            <a:normAutofit/>
          </a:bodyPr>
          <a:lstStyle/>
          <a:p>
            <a:pPr>
              <a:lnSpc>
                <a:spcPct val="110000"/>
              </a:lnSpc>
              <a:buFont typeface="Arial" panose="020B0604020202020204" pitchFamily="34" charset="0"/>
              <a:buChar char="•"/>
            </a:pPr>
            <a:r>
              <a:rPr lang="es-ES" b="1" dirty="0">
                <a:solidFill>
                  <a:srgbClr val="FF0000"/>
                </a:solidFill>
              </a:rPr>
              <a:t>El estudiante debe tener los ERSES en el IEP para ser referido a COEDS</a:t>
            </a:r>
            <a:endParaRPr lang="en-US" sz="1700" dirty="0"/>
          </a:p>
        </p:txBody>
      </p:sp>
      <p:pic>
        <p:nvPicPr>
          <p:cNvPr id="5" name="Picture 4" descr="A close-up of several people holding hands&#10;&#10;Description automatically generated with low confidence">
            <a:extLst>
              <a:ext uri="{FF2B5EF4-FFF2-40B4-BE49-F238E27FC236}">
                <a16:creationId xmlns:a16="http://schemas.microsoft.com/office/drawing/2014/main" id="{B78BCE04-0F62-4836-8E01-050A62DE4E5E}"/>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11701" r="-3" b="-3"/>
          <a:stretch/>
        </p:blipFill>
        <p:spPr>
          <a:xfrm>
            <a:off x="1271223" y="1116345"/>
            <a:ext cx="4825148" cy="3866172"/>
          </a:xfrm>
          <a:prstGeom prst="rect">
            <a:avLst/>
          </a:prstGeom>
        </p:spPr>
      </p:pic>
    </p:spTree>
    <p:extLst>
      <p:ext uri="{BB962C8B-B14F-4D97-AF65-F5344CB8AC3E}">
        <p14:creationId xmlns:p14="http://schemas.microsoft.com/office/powerpoint/2010/main" val="11158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A picture containing drawing, food, room&#10;&#10;Description automatically generated">
            <a:extLst>
              <a:ext uri="{FF2B5EF4-FFF2-40B4-BE49-F238E27FC236}">
                <a16:creationId xmlns:a16="http://schemas.microsoft.com/office/drawing/2014/main" id="{878A3A05-2544-4A60-B337-72AF088EA963}"/>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t="9099" r="1" b="14367"/>
          <a:stretch/>
        </p:blipFill>
        <p:spPr>
          <a:xfrm>
            <a:off x="643467" y="643467"/>
            <a:ext cx="10905066" cy="5571066"/>
          </a:xfrm>
          <a:prstGeom prst="rect">
            <a:avLst/>
          </a:prstGeom>
        </p:spPr>
      </p:pic>
    </p:spTree>
    <p:extLst>
      <p:ext uri="{BB962C8B-B14F-4D97-AF65-F5344CB8AC3E}">
        <p14:creationId xmlns:p14="http://schemas.microsoft.com/office/powerpoint/2010/main" val="30859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A5B3-1B8E-4A20-8EF0-A26634376545}"/>
              </a:ext>
            </a:extLst>
          </p:cNvPr>
          <p:cNvSpPr>
            <a:spLocks noGrp="1"/>
          </p:cNvSpPr>
          <p:nvPr>
            <p:ph type="title"/>
          </p:nvPr>
        </p:nvSpPr>
        <p:spPr>
          <a:xfrm>
            <a:off x="1055599" y="1055077"/>
            <a:ext cx="2532909" cy="4794578"/>
          </a:xfrm>
        </p:spPr>
        <p:txBody>
          <a:bodyPr>
            <a:normAutofit/>
          </a:bodyPr>
          <a:lstStyle/>
          <a:p>
            <a:r>
              <a:rPr lang="es-ES" dirty="0">
                <a:solidFill>
                  <a:srgbClr val="262626"/>
                </a:solidFill>
              </a:rPr>
              <a:t>La salud mental y el entorno escolar</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F98E9441-6D74-4179-B5E7-40E56B7C6BD2}"/>
              </a:ext>
            </a:extLst>
          </p:cNvPr>
          <p:cNvGraphicFramePr>
            <a:graphicFrameLocks noGrp="1"/>
          </p:cNvGraphicFramePr>
          <p:nvPr>
            <p:ph idx="1"/>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50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800" dirty="0">
                <a:solidFill>
                  <a:srgbClr val="002060"/>
                </a:solidFill>
                <a:latin typeface="Arial Black" panose="020B0A04020102020204" pitchFamily="34" charset="0"/>
                <a:cs typeface="Arial" panose="020B0604020202020204" pitchFamily="34" charset="0"/>
              </a:rPr>
              <a:t>Social/Emotional Services Continuum for Special Education Students</a:t>
            </a:r>
            <a:endParaRPr lang="en-US" sz="2800" dirty="0">
              <a:solidFill>
                <a:srgbClr val="002060"/>
              </a:solidFill>
              <a:latin typeface="Arial Black" panose="020B0A04020102020204" pitchFamily="34" charset="0"/>
              <a:cs typeface="Arial" panose="020B0604020202020204" pitchFamily="34" charset="0"/>
            </a:endParaRPr>
          </a:p>
        </p:txBody>
      </p:sp>
      <p:sp>
        <p:nvSpPr>
          <p:cNvPr id="4" name="Content Placeholder 2"/>
          <p:cNvSpPr>
            <a:spLocks noGrp="1"/>
          </p:cNvSpPr>
          <p:nvPr>
            <p:ph idx="1"/>
          </p:nvPr>
        </p:nvSpPr>
        <p:spPr>
          <a:xfrm>
            <a:off x="2133599" y="1828801"/>
            <a:ext cx="6629401" cy="4212563"/>
          </a:xfrm>
        </p:spPr>
        <p:txBody>
          <a:bodyPr>
            <a:normAutofit fontScale="92500" lnSpcReduction="10000"/>
          </a:bodyPr>
          <a:lstStyle/>
          <a:p>
            <a:pPr marL="0" indent="0" algn="ctr">
              <a:buNone/>
            </a:pPr>
            <a:endParaRPr lang="en-US" altLang="en-US" sz="2400" dirty="0"/>
          </a:p>
          <a:p>
            <a:pPr marL="0" indent="0" algn="ctr">
              <a:buNone/>
            </a:pPr>
            <a:r>
              <a:rPr lang="en-US" altLang="en-US" sz="2800" dirty="0"/>
              <a:t>School-Based Services</a:t>
            </a:r>
          </a:p>
          <a:p>
            <a:pPr marL="0" indent="0" algn="ctr">
              <a:buNone/>
            </a:pPr>
            <a:endParaRPr lang="en-US" altLang="en-US" sz="2800" dirty="0"/>
          </a:p>
          <a:p>
            <a:pPr marL="0" indent="0" algn="ctr">
              <a:buNone/>
            </a:pPr>
            <a:r>
              <a:rPr lang="en-US" altLang="en-US" sz="2800" dirty="0">
                <a:solidFill>
                  <a:schemeClr val="accent1"/>
                </a:solidFill>
              </a:rPr>
              <a:t>ERSES</a:t>
            </a:r>
          </a:p>
          <a:p>
            <a:pPr marL="0" indent="0" algn="ctr">
              <a:buNone/>
            </a:pPr>
            <a:endParaRPr lang="en-US" altLang="en-US" sz="2800" dirty="0"/>
          </a:p>
          <a:p>
            <a:pPr marL="0" indent="0" algn="ctr">
              <a:buNone/>
            </a:pPr>
            <a:r>
              <a:rPr lang="en-US" altLang="en-US" sz="2800" dirty="0">
                <a:solidFill>
                  <a:srgbClr val="FF0000"/>
                </a:solidFill>
              </a:rPr>
              <a:t>ERSES with COEDS</a:t>
            </a:r>
          </a:p>
          <a:p>
            <a:pPr marL="0" indent="0" algn="ctr">
              <a:buNone/>
            </a:pPr>
            <a:endParaRPr lang="en-US" altLang="en-US" sz="2800" dirty="0"/>
          </a:p>
          <a:p>
            <a:pPr marL="0" indent="0" algn="ctr">
              <a:buNone/>
            </a:pPr>
            <a:r>
              <a:rPr lang="en-US" altLang="en-US" sz="2800" dirty="0"/>
              <a:t>Residential Treatment</a:t>
            </a:r>
          </a:p>
        </p:txBody>
      </p:sp>
      <p:sp>
        <p:nvSpPr>
          <p:cNvPr id="5" name="Up-Down Arrow 4"/>
          <p:cNvSpPr/>
          <p:nvPr/>
        </p:nvSpPr>
        <p:spPr>
          <a:xfrm>
            <a:off x="2971800" y="1930401"/>
            <a:ext cx="484188" cy="40147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Up-Down Arrow 4"/>
          <p:cNvSpPr/>
          <p:nvPr/>
        </p:nvSpPr>
        <p:spPr>
          <a:xfrm>
            <a:off x="7467600" y="1833614"/>
            <a:ext cx="457200" cy="40147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29209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ltLang="en-US" sz="2800" dirty="0">
                <a:solidFill>
                  <a:srgbClr val="002060"/>
                </a:solidFill>
                <a:latin typeface="Arial Black" panose="020B0A04020102020204" pitchFamily="34" charset="0"/>
                <a:cs typeface="Arial" panose="020B0604020202020204" pitchFamily="34" charset="0"/>
              </a:rPr>
              <a:t>Continuidad de servicios sociales / emocionales para estudiantes de educación especial</a:t>
            </a:r>
            <a:endParaRPr lang="en-US" sz="2800" dirty="0">
              <a:solidFill>
                <a:srgbClr val="002060"/>
              </a:solidFill>
              <a:latin typeface="Arial Black" panose="020B0A04020102020204" pitchFamily="34" charset="0"/>
              <a:cs typeface="Arial" panose="020B0604020202020204" pitchFamily="34" charset="0"/>
            </a:endParaRPr>
          </a:p>
        </p:txBody>
      </p:sp>
      <p:sp>
        <p:nvSpPr>
          <p:cNvPr id="4" name="Content Placeholder 2"/>
          <p:cNvSpPr>
            <a:spLocks noGrp="1"/>
          </p:cNvSpPr>
          <p:nvPr>
            <p:ph idx="1"/>
          </p:nvPr>
        </p:nvSpPr>
        <p:spPr>
          <a:xfrm>
            <a:off x="2133599" y="1828801"/>
            <a:ext cx="6629401" cy="4212563"/>
          </a:xfrm>
        </p:spPr>
        <p:txBody>
          <a:bodyPr>
            <a:normAutofit/>
          </a:bodyPr>
          <a:lstStyle/>
          <a:p>
            <a:pPr marL="0" indent="0" algn="ctr">
              <a:buNone/>
            </a:pPr>
            <a:endParaRPr lang="en-US" altLang="en-US" sz="2400" dirty="0"/>
          </a:p>
          <a:p>
            <a:pPr marL="0" indent="0" algn="ctr">
              <a:buNone/>
            </a:pPr>
            <a:r>
              <a:rPr lang="es-ES" altLang="en-US" sz="2800" dirty="0"/>
              <a:t>Servicios basados en la escuela</a:t>
            </a:r>
            <a:endParaRPr lang="en-US" altLang="en-US" sz="2800" dirty="0"/>
          </a:p>
          <a:p>
            <a:pPr marL="0" indent="0" algn="ctr">
              <a:buNone/>
            </a:pPr>
            <a:r>
              <a:rPr lang="en-US" altLang="en-US" sz="2800" dirty="0">
                <a:solidFill>
                  <a:schemeClr val="accent1"/>
                </a:solidFill>
              </a:rPr>
              <a:t>ERSES</a:t>
            </a:r>
          </a:p>
          <a:p>
            <a:pPr marL="0" indent="0" algn="ctr">
              <a:buNone/>
            </a:pPr>
            <a:endParaRPr lang="en-US" altLang="en-US" sz="2800" dirty="0"/>
          </a:p>
          <a:p>
            <a:pPr marL="0" indent="0" algn="ctr">
              <a:buNone/>
            </a:pPr>
            <a:r>
              <a:rPr lang="en-US" altLang="en-US" sz="2800" dirty="0">
                <a:solidFill>
                  <a:srgbClr val="FF0000"/>
                </a:solidFill>
              </a:rPr>
              <a:t>ERSES </a:t>
            </a:r>
            <a:r>
              <a:rPr lang="en-US" altLang="en-US" sz="2800" dirty="0" smtClean="0">
                <a:solidFill>
                  <a:srgbClr val="FF0000"/>
                </a:solidFill>
              </a:rPr>
              <a:t>con </a:t>
            </a:r>
            <a:r>
              <a:rPr lang="en-US" altLang="en-US" sz="2800" dirty="0">
                <a:solidFill>
                  <a:srgbClr val="FF0000"/>
                </a:solidFill>
              </a:rPr>
              <a:t>COEDS</a:t>
            </a:r>
          </a:p>
          <a:p>
            <a:pPr marL="0" indent="0" algn="ctr">
              <a:buNone/>
            </a:pPr>
            <a:endParaRPr lang="en-US" altLang="en-US" sz="2800" dirty="0"/>
          </a:p>
          <a:p>
            <a:pPr marL="0" indent="0" algn="ctr">
              <a:buNone/>
            </a:pPr>
            <a:r>
              <a:rPr lang="en-US" altLang="en-US" sz="2800" dirty="0" err="1"/>
              <a:t>Tratamiento</a:t>
            </a:r>
            <a:r>
              <a:rPr lang="en-US" altLang="en-US" sz="2800" dirty="0"/>
              <a:t> </a:t>
            </a:r>
            <a:r>
              <a:rPr lang="en-US" altLang="en-US" sz="2800" dirty="0" err="1"/>
              <a:t>residencial</a:t>
            </a:r>
            <a:endParaRPr lang="en-US" altLang="en-US" sz="2800" dirty="0"/>
          </a:p>
        </p:txBody>
      </p:sp>
      <p:sp>
        <p:nvSpPr>
          <p:cNvPr id="5" name="Up-Down Arrow 4"/>
          <p:cNvSpPr/>
          <p:nvPr/>
        </p:nvSpPr>
        <p:spPr>
          <a:xfrm>
            <a:off x="2971800" y="1930401"/>
            <a:ext cx="484188" cy="40147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Up-Down Arrow 4"/>
          <p:cNvSpPr/>
          <p:nvPr/>
        </p:nvSpPr>
        <p:spPr>
          <a:xfrm>
            <a:off x="7467600" y="1833614"/>
            <a:ext cx="457200" cy="40147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2703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68D17-69DC-41E6-9B22-7ABE1BE3C1A0}"/>
              </a:ext>
            </a:extLst>
          </p:cNvPr>
          <p:cNvSpPr>
            <a:spLocks noGrp="1"/>
          </p:cNvSpPr>
          <p:nvPr>
            <p:ph type="title"/>
          </p:nvPr>
        </p:nvSpPr>
        <p:spPr>
          <a:xfrm>
            <a:off x="1451579" y="1010997"/>
            <a:ext cx="5550355" cy="1049235"/>
          </a:xfrm>
        </p:spPr>
        <p:txBody>
          <a:bodyPr>
            <a:normAutofit fontScale="90000"/>
          </a:bodyPr>
          <a:lstStyle/>
          <a:p>
            <a:r>
              <a:rPr lang="en-US" dirty="0">
                <a:latin typeface="Arial Black" panose="020B0A04020102020204" pitchFamily="34" charset="0"/>
              </a:rPr>
              <a:t>It’s time to move on when…</a:t>
            </a:r>
          </a:p>
        </p:txBody>
      </p:sp>
      <p:sp>
        <p:nvSpPr>
          <p:cNvPr id="173" name="Shape 173"/>
          <p:cNvSpPr>
            <a:spLocks noGrp="1"/>
          </p:cNvSpPr>
          <p:nvPr>
            <p:ph idx="1"/>
          </p:nvPr>
        </p:nvSpPr>
        <p:spPr>
          <a:xfrm>
            <a:off x="1451579" y="2602867"/>
            <a:ext cx="5550355" cy="3450613"/>
          </a:xfrm>
        </p:spPr>
        <p:txBody>
          <a:bodyPr>
            <a:normAutofit/>
          </a:bodyPr>
          <a:lstStyle/>
          <a:p>
            <a:pPr>
              <a:spcBef>
                <a:spcPts val="600"/>
              </a:spcBef>
              <a:defRPr sz="1800"/>
            </a:pPr>
            <a:r>
              <a:rPr lang="en-US" sz="1800" dirty="0">
                <a:latin typeface="Arial Rounded MT Bold" panose="020F0704030504030204" pitchFamily="34" charset="0"/>
              </a:rPr>
              <a:t>Student needs more extensive, longer-term services:</a:t>
            </a:r>
          </a:p>
          <a:p>
            <a:pPr marL="742950" lvl="1" indent="-285750">
              <a:spcBef>
                <a:spcPts val="600"/>
              </a:spcBef>
              <a:defRPr sz="1800"/>
            </a:pPr>
            <a:r>
              <a:rPr lang="en-US" dirty="0">
                <a:latin typeface="Arial Rounded MT Bold" panose="020F0704030504030204" pitchFamily="34" charset="0"/>
              </a:rPr>
              <a:t>More intensive psychotherapy</a:t>
            </a:r>
          </a:p>
          <a:p>
            <a:pPr marL="742950" lvl="1" indent="-285750">
              <a:spcBef>
                <a:spcPts val="600"/>
              </a:spcBef>
              <a:defRPr sz="1800"/>
            </a:pPr>
            <a:r>
              <a:rPr lang="en-US" dirty="0">
                <a:latin typeface="Arial Rounded MT Bold" panose="020F0704030504030204" pitchFamily="34" charset="0"/>
              </a:rPr>
              <a:t>Increased family involvement</a:t>
            </a:r>
          </a:p>
          <a:p>
            <a:pPr marL="742950" lvl="1" indent="-285750">
              <a:spcBef>
                <a:spcPts val="600"/>
              </a:spcBef>
              <a:defRPr sz="1800"/>
            </a:pPr>
            <a:r>
              <a:rPr lang="en-US" dirty="0">
                <a:latin typeface="Arial Rounded MT Bold" panose="020F0704030504030204" pitchFamily="34" charset="0"/>
              </a:rPr>
              <a:t>Longer term therapeutic relationship</a:t>
            </a:r>
          </a:p>
          <a:p>
            <a:pPr marL="742950" lvl="1" indent="-285750">
              <a:spcBef>
                <a:spcPts val="600"/>
              </a:spcBef>
              <a:defRPr sz="1800"/>
            </a:pPr>
            <a:r>
              <a:rPr lang="en-US" dirty="0">
                <a:latin typeface="Arial Rounded MT Bold" panose="020F0704030504030204" pitchFamily="34" charset="0"/>
              </a:rPr>
              <a:t>More restrictive environment</a:t>
            </a:r>
          </a:p>
          <a:p>
            <a:pPr marL="742950" lvl="1" indent="-285750">
              <a:spcBef>
                <a:spcPts val="600"/>
              </a:spcBef>
              <a:defRPr sz="1800"/>
            </a:pPr>
            <a:endParaRPr lang="en-US" dirty="0">
              <a:latin typeface="Arial Rounded MT Bold" panose="020F0704030504030204" pitchFamily="34" charset="0"/>
            </a:endParaRPr>
          </a:p>
        </p:txBody>
      </p:sp>
      <p:pic>
        <p:nvPicPr>
          <p:cNvPr id="71683" name="image19.jpeg" descr="C:\Users\farnerco\AppData\Local\Microsoft\Windows\Temporary Internet Files\Content.IE5\22JQPQVS\MP900422589[1].jpg"/>
          <p:cNvPicPr>
            <a:picLocks noChangeAspect="1" noChangeArrowheads="1"/>
          </p:cNvPicPr>
          <p:nvPr/>
        </p:nvPicPr>
        <p:blipFill rotWithShape="1">
          <a:blip r:embed="rId3"/>
          <a:srcRect l="32362" r="19490" b="-3"/>
          <a:stretch/>
        </p:blipFill>
        <p:spPr bwMode="auto">
          <a:xfrm>
            <a:off x="8116373" y="1116345"/>
            <a:ext cx="2799103" cy="38661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68D17-69DC-41E6-9B22-7ABE1BE3C1A0}"/>
              </a:ext>
            </a:extLst>
          </p:cNvPr>
          <p:cNvSpPr>
            <a:spLocks noGrp="1"/>
          </p:cNvSpPr>
          <p:nvPr>
            <p:ph type="title"/>
          </p:nvPr>
        </p:nvSpPr>
        <p:spPr>
          <a:xfrm>
            <a:off x="1451579" y="1010997"/>
            <a:ext cx="5550355" cy="1049235"/>
          </a:xfrm>
        </p:spPr>
        <p:txBody>
          <a:bodyPr>
            <a:normAutofit fontScale="90000"/>
          </a:bodyPr>
          <a:lstStyle/>
          <a:p>
            <a:r>
              <a:rPr lang="es-ES" dirty="0">
                <a:latin typeface="Arial Black" panose="020B0A04020102020204" pitchFamily="34" charset="0"/>
              </a:rPr>
              <a:t>Es hora de seguir adelante cuando</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173" name="Shape 173"/>
          <p:cNvSpPr>
            <a:spLocks noGrp="1"/>
          </p:cNvSpPr>
          <p:nvPr>
            <p:ph idx="1"/>
          </p:nvPr>
        </p:nvSpPr>
        <p:spPr>
          <a:xfrm>
            <a:off x="1451579" y="2602867"/>
            <a:ext cx="5550355" cy="3450613"/>
          </a:xfrm>
        </p:spPr>
        <p:txBody>
          <a:bodyPr>
            <a:normAutofit/>
          </a:bodyPr>
          <a:lstStyle/>
          <a:p>
            <a:pPr>
              <a:spcBef>
                <a:spcPts val="600"/>
              </a:spcBef>
              <a:defRPr sz="1800"/>
            </a:pPr>
            <a:r>
              <a:rPr lang="es-ES" sz="1800" dirty="0">
                <a:latin typeface="Arial Rounded MT Bold" panose="020F0704030504030204" pitchFamily="34" charset="0"/>
              </a:rPr>
              <a:t>El estudiante necesita servicios más extensos y a más largo plazo</a:t>
            </a:r>
            <a:r>
              <a:rPr lang="en-US" sz="1800" dirty="0" smtClean="0">
                <a:latin typeface="Arial Rounded MT Bold" panose="020F0704030504030204" pitchFamily="34" charset="0"/>
              </a:rPr>
              <a:t>:</a:t>
            </a:r>
            <a:endParaRPr lang="en-US" sz="1800" dirty="0">
              <a:latin typeface="Arial Rounded MT Bold" panose="020F0704030504030204" pitchFamily="34" charset="0"/>
            </a:endParaRPr>
          </a:p>
          <a:p>
            <a:pPr lvl="1">
              <a:spcBef>
                <a:spcPts val="600"/>
              </a:spcBef>
              <a:defRPr sz="1800"/>
            </a:pPr>
            <a:r>
              <a:rPr lang="en-US" dirty="0" err="1">
                <a:latin typeface="Arial Rounded MT Bold" panose="020F0704030504030204" pitchFamily="34" charset="0"/>
              </a:rPr>
              <a:t>Psicoterapia</a:t>
            </a:r>
            <a:r>
              <a:rPr lang="en-US" dirty="0">
                <a:latin typeface="Arial Rounded MT Bold" panose="020F0704030504030204" pitchFamily="34" charset="0"/>
              </a:rPr>
              <a:t> </a:t>
            </a:r>
            <a:r>
              <a:rPr lang="en-US" dirty="0" err="1">
                <a:latin typeface="Arial Rounded MT Bold" panose="020F0704030504030204" pitchFamily="34" charset="0"/>
              </a:rPr>
              <a:t>más</a:t>
            </a:r>
            <a:r>
              <a:rPr lang="en-US" dirty="0">
                <a:latin typeface="Arial Rounded MT Bold" panose="020F0704030504030204" pitchFamily="34" charset="0"/>
              </a:rPr>
              <a:t> </a:t>
            </a:r>
            <a:r>
              <a:rPr lang="en-US" dirty="0" err="1" smtClean="0">
                <a:latin typeface="Arial Rounded MT Bold" panose="020F0704030504030204" pitchFamily="34" charset="0"/>
              </a:rPr>
              <a:t>intensiva</a:t>
            </a:r>
            <a:endParaRPr lang="en-US" dirty="0" smtClean="0">
              <a:latin typeface="Arial Rounded MT Bold" panose="020F0704030504030204" pitchFamily="34" charset="0"/>
            </a:endParaRPr>
          </a:p>
          <a:p>
            <a:pPr lvl="1">
              <a:spcBef>
                <a:spcPts val="600"/>
              </a:spcBef>
              <a:defRPr sz="1800"/>
            </a:pPr>
            <a:r>
              <a:rPr lang="en-US" dirty="0">
                <a:latin typeface="Arial Rounded MT Bold" panose="020F0704030504030204" pitchFamily="34" charset="0"/>
              </a:rPr>
              <a:t>Mayor </a:t>
            </a:r>
            <a:r>
              <a:rPr lang="en-US" dirty="0" err="1">
                <a:latin typeface="Arial Rounded MT Bold" panose="020F0704030504030204" pitchFamily="34" charset="0"/>
              </a:rPr>
              <a:t>participación</a:t>
            </a:r>
            <a:r>
              <a:rPr lang="en-US" dirty="0">
                <a:latin typeface="Arial Rounded MT Bold" panose="020F0704030504030204" pitchFamily="34" charset="0"/>
              </a:rPr>
              <a:t> </a:t>
            </a:r>
            <a:r>
              <a:rPr lang="en-US" dirty="0" smtClean="0">
                <a:latin typeface="Arial Rounded MT Bold" panose="020F0704030504030204" pitchFamily="34" charset="0"/>
              </a:rPr>
              <a:t>familiar</a:t>
            </a:r>
          </a:p>
          <a:p>
            <a:pPr lvl="1">
              <a:spcBef>
                <a:spcPts val="600"/>
              </a:spcBef>
              <a:defRPr sz="1800"/>
            </a:pPr>
            <a:r>
              <a:rPr lang="es-ES" dirty="0">
                <a:latin typeface="Arial Rounded MT Bold" panose="020F0704030504030204" pitchFamily="34" charset="0"/>
              </a:rPr>
              <a:t>Relación terapéutica a largo </a:t>
            </a:r>
            <a:r>
              <a:rPr lang="es-ES" dirty="0" smtClean="0">
                <a:latin typeface="Arial Rounded MT Bold" panose="020F0704030504030204" pitchFamily="34" charset="0"/>
              </a:rPr>
              <a:t>plazo</a:t>
            </a:r>
          </a:p>
          <a:p>
            <a:pPr lvl="1">
              <a:spcBef>
                <a:spcPts val="600"/>
              </a:spcBef>
              <a:defRPr sz="1800"/>
            </a:pPr>
            <a:r>
              <a:rPr lang="en-US" dirty="0" err="1">
                <a:latin typeface="Arial Rounded MT Bold" panose="020F0704030504030204" pitchFamily="34" charset="0"/>
              </a:rPr>
              <a:t>Entorno</a:t>
            </a:r>
            <a:r>
              <a:rPr lang="en-US" dirty="0">
                <a:latin typeface="Arial Rounded MT Bold" panose="020F0704030504030204" pitchFamily="34" charset="0"/>
              </a:rPr>
              <a:t> </a:t>
            </a:r>
            <a:r>
              <a:rPr lang="en-US" dirty="0" err="1">
                <a:latin typeface="Arial Rounded MT Bold" panose="020F0704030504030204" pitchFamily="34" charset="0"/>
              </a:rPr>
              <a:t>más</a:t>
            </a:r>
            <a:r>
              <a:rPr lang="en-US" dirty="0">
                <a:latin typeface="Arial Rounded MT Bold" panose="020F0704030504030204" pitchFamily="34" charset="0"/>
              </a:rPr>
              <a:t> </a:t>
            </a:r>
            <a:r>
              <a:rPr lang="en-US" dirty="0" err="1">
                <a:latin typeface="Arial Rounded MT Bold" panose="020F0704030504030204" pitchFamily="34" charset="0"/>
              </a:rPr>
              <a:t>restrictivo</a:t>
            </a:r>
            <a:endParaRPr lang="en-US" dirty="0">
              <a:latin typeface="Arial Rounded MT Bold" panose="020F0704030504030204" pitchFamily="34" charset="0"/>
            </a:endParaRPr>
          </a:p>
        </p:txBody>
      </p:sp>
      <p:pic>
        <p:nvPicPr>
          <p:cNvPr id="71683" name="image19.jpeg" descr="C:\Users\farnerco\AppData\Local\Microsoft\Windows\Temporary Internet Files\Content.IE5\22JQPQVS\MP900422589[1].jpg"/>
          <p:cNvPicPr>
            <a:picLocks noChangeAspect="1" noChangeArrowheads="1"/>
          </p:cNvPicPr>
          <p:nvPr/>
        </p:nvPicPr>
        <p:blipFill rotWithShape="1">
          <a:blip r:embed="rId3"/>
          <a:srcRect l="32362" r="19490" b="-3"/>
          <a:stretch/>
        </p:blipFill>
        <p:spPr bwMode="auto">
          <a:xfrm>
            <a:off x="8116373" y="1116345"/>
            <a:ext cx="2799103" cy="3866172"/>
          </a:xfrm>
          <a:prstGeom prst="rect">
            <a:avLst/>
          </a:prstGeom>
          <a:noFill/>
        </p:spPr>
      </p:pic>
    </p:spTree>
    <p:extLst>
      <p:ext uri="{BB962C8B-B14F-4D97-AF65-F5344CB8AC3E}">
        <p14:creationId xmlns:p14="http://schemas.microsoft.com/office/powerpoint/2010/main" val="35116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AC053-472B-4E8D-99F2-3B3EBD919D0C}"/>
              </a:ext>
            </a:extLst>
          </p:cNvPr>
          <p:cNvSpPr txBox="1">
            <a:spLocks/>
          </p:cNvSpPr>
          <p:nvPr/>
        </p:nvSpPr>
        <p:spPr>
          <a:xfrm>
            <a:off x="3051717" y="881062"/>
            <a:ext cx="7772400" cy="12858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a:solidFill>
                  <a:srgbClr val="002060"/>
                </a:solidFill>
                <a:latin typeface="Arial Black" panose="020B0A04020102020204" pitchFamily="34" charset="0"/>
              </a:rPr>
              <a:t>Where we are now…</a:t>
            </a:r>
          </a:p>
        </p:txBody>
      </p:sp>
      <p:graphicFrame>
        <p:nvGraphicFramePr>
          <p:cNvPr id="5" name="Content Placeholder 4">
            <a:extLst>
              <a:ext uri="{FF2B5EF4-FFF2-40B4-BE49-F238E27FC236}">
                <a16:creationId xmlns:a16="http://schemas.microsoft.com/office/drawing/2014/main" id="{80561839-83A3-4F96-8F04-20714EB1098B}"/>
              </a:ext>
            </a:extLst>
          </p:cNvPr>
          <p:cNvGraphicFramePr>
            <a:graphicFrameLocks noGrp="1"/>
          </p:cNvGraphicFramePr>
          <p:nvPr>
            <p:ph idx="1"/>
          </p:nvPr>
        </p:nvGraphicFramePr>
        <p:xfrm>
          <a:off x="1905000" y="1524000"/>
          <a:ext cx="7162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183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78F55220939D4C907300A7F98DE3FA" ma:contentTypeVersion="13" ma:contentTypeDescription="Create a new document." ma:contentTypeScope="" ma:versionID="87105ac6f3c4dc22f07bb9e2c4ec41be">
  <xsd:schema xmlns:xsd="http://www.w3.org/2001/XMLSchema" xmlns:xs="http://www.w3.org/2001/XMLSchema" xmlns:p="http://schemas.microsoft.com/office/2006/metadata/properties" xmlns:ns3="1e350c6a-cf00-490c-94f4-8f2c1fc124ec" xmlns:ns4="4322feba-1a67-48d1-808b-44434b6b4e01" targetNamespace="http://schemas.microsoft.com/office/2006/metadata/properties" ma:root="true" ma:fieldsID="9a728e70a98c2b7d7d13a845c742ed13" ns3:_="" ns4:_="">
    <xsd:import namespace="1e350c6a-cf00-490c-94f4-8f2c1fc124ec"/>
    <xsd:import namespace="4322feba-1a67-48d1-808b-44434b6b4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50c6a-cf00-490c-94f4-8f2c1fc124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22feba-1a67-48d1-808b-44434b6b4e0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382D6E-7B3C-45F6-A4CC-8FC898FF1C21}">
  <ds:schemaRefs>
    <ds:schemaRef ds:uri="http://schemas.microsoft.com/sharepoint/v3/contenttype/forms"/>
  </ds:schemaRefs>
</ds:datastoreItem>
</file>

<file path=customXml/itemProps2.xml><?xml version="1.0" encoding="utf-8"?>
<ds:datastoreItem xmlns:ds="http://schemas.openxmlformats.org/officeDocument/2006/customXml" ds:itemID="{65776576-200E-468F-9633-EA4D6F8DB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50c6a-cf00-490c-94f4-8f2c1fc124ec"/>
    <ds:schemaRef ds:uri="4322feba-1a67-48d1-808b-44434b6b4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31C9D-A439-4B59-9B1C-3DFFC550BEFC}">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322feba-1a67-48d1-808b-44434b6b4e01"/>
    <ds:schemaRef ds:uri="http://purl.org/dc/elements/1.1/"/>
    <ds:schemaRef ds:uri="http://schemas.openxmlformats.org/package/2006/metadata/core-properties"/>
    <ds:schemaRef ds:uri="1e350c6a-cf00-490c-94f4-8f2c1fc124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1701</TotalTime>
  <Words>2811</Words>
  <Application>Microsoft Office PowerPoint</Application>
  <PresentationFormat>Widescreen</PresentationFormat>
  <Paragraphs>331</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Arial Rounded MT Bold</vt:lpstr>
      <vt:lpstr>Calibri</vt:lpstr>
      <vt:lpstr>Garamond</vt:lpstr>
      <vt:lpstr>Organic</vt:lpstr>
      <vt:lpstr>ERSES and COEDS Presentation</vt:lpstr>
      <vt:lpstr>Presentación de los ERSES y COEDS</vt:lpstr>
      <vt:lpstr>Mental Health and the School Setting</vt:lpstr>
      <vt:lpstr>La salud mental y el entorno escolar</vt:lpstr>
      <vt:lpstr>Social/Emotional Services Continuum for Special Education Students</vt:lpstr>
      <vt:lpstr>Continuidad de servicios sociales / emocionales para estudiantes de educación especial</vt:lpstr>
      <vt:lpstr>It’s time to move on when…</vt:lpstr>
      <vt:lpstr>Es hora de seguir adelante cuando…</vt:lpstr>
      <vt:lpstr>PowerPoint Presentation</vt:lpstr>
      <vt:lpstr>PowerPoint Presentation</vt:lpstr>
      <vt:lpstr>PowerPoint Presentation</vt:lpstr>
      <vt:lpstr>PowerPoint Presentation</vt:lpstr>
      <vt:lpstr>EVIDENCE BASED PRACTICES</vt:lpstr>
      <vt:lpstr>PRÁCTICAS BASADAS EN PRUEBAS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is key</vt:lpstr>
      <vt:lpstr>La comunicación es clave</vt:lpstr>
      <vt:lpstr>ERSES and Post-COVID</vt:lpstr>
      <vt:lpstr>ERSES y post COVID</vt:lpstr>
      <vt:lpstr>It is time to add additional supports when….</vt:lpstr>
      <vt:lpstr>Es hora de agregar apoyos adicionales cuando….</vt:lpstr>
      <vt:lpstr>Collaborative Educational Services (COEDS)</vt:lpstr>
      <vt:lpstr>Servicios educativos colaborativos (COEDS)</vt:lpstr>
      <vt:lpstr>Overview/Best Practices</vt:lpstr>
      <vt:lpstr>Resumen / Mejores prácticas</vt:lpstr>
      <vt:lpstr>COEDS Services   </vt:lpstr>
      <vt:lpstr>Servicios COEDS   </vt:lpstr>
      <vt:lpstr>COEDS Responsibilities</vt:lpstr>
      <vt:lpstr>Responsabilidades de los COEDS</vt:lpstr>
      <vt:lpstr>ERSES and COEDS go hand in hand</vt:lpstr>
      <vt:lpstr>Los ERSES y COEDS van de la mano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SERVICES AND SUPPORTS:  THE FULL CONTINUUM  Fall 2020</dc:title>
  <dc:creator>Regina Reed</dc:creator>
  <cp:lastModifiedBy>Montes, Diana</cp:lastModifiedBy>
  <cp:revision>32</cp:revision>
  <cp:lastPrinted>2020-09-17T15:46:18Z</cp:lastPrinted>
  <dcterms:created xsi:type="dcterms:W3CDTF">2020-09-16T17:37:47Z</dcterms:created>
  <dcterms:modified xsi:type="dcterms:W3CDTF">2021-12-14T22:22:33Z</dcterms:modified>
</cp:coreProperties>
</file>